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86" r:id="rId2"/>
    <p:sldId id="291" r:id="rId3"/>
    <p:sldId id="256" r:id="rId4"/>
    <p:sldId id="258" r:id="rId5"/>
    <p:sldId id="292" r:id="rId6"/>
    <p:sldId id="298" r:id="rId7"/>
    <p:sldId id="276" r:id="rId8"/>
    <p:sldId id="263" r:id="rId9"/>
    <p:sldId id="299" r:id="rId10"/>
    <p:sldId id="287" r:id="rId11"/>
    <p:sldId id="288" r:id="rId12"/>
    <p:sldId id="260" r:id="rId13"/>
    <p:sldId id="265" r:id="rId14"/>
    <p:sldId id="266" r:id="rId15"/>
    <p:sldId id="294" r:id="rId16"/>
    <p:sldId id="296" r:id="rId17"/>
    <p:sldId id="301" r:id="rId18"/>
    <p:sldId id="273" r:id="rId19"/>
    <p:sldId id="302" r:id="rId20"/>
    <p:sldId id="303" r:id="rId21"/>
    <p:sldId id="305" r:id="rId22"/>
    <p:sldId id="271" r:id="rId23"/>
    <p:sldId id="272" r:id="rId24"/>
    <p:sldId id="274" r:id="rId25"/>
    <p:sldId id="297" r:id="rId26"/>
    <p:sldId id="289"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2" autoAdjust="0"/>
    <p:restoredTop sz="83359" autoAdjust="0"/>
  </p:normalViewPr>
  <p:slideViewPr>
    <p:cSldViewPr>
      <p:cViewPr>
        <p:scale>
          <a:sx n="80" d="100"/>
          <a:sy n="80" d="100"/>
        </p:scale>
        <p:origin x="-8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A58044-5A7C-40BC-9796-E219C1C1AC44}" type="datetimeFigureOut">
              <a:rPr lang="en-US" smtClean="0"/>
              <a:t>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42C1E-78F0-46CB-A260-2E74CABF1363}" type="slidenum">
              <a:rPr lang="en-US" smtClean="0"/>
              <a:t>‹#›</a:t>
            </a:fld>
            <a:endParaRPr lang="en-US"/>
          </a:p>
        </p:txBody>
      </p:sp>
    </p:spTree>
    <p:extLst>
      <p:ext uri="{BB962C8B-B14F-4D97-AF65-F5344CB8AC3E}">
        <p14:creationId xmlns:p14="http://schemas.microsoft.com/office/powerpoint/2010/main" val="45519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a:t>
            </a:r>
            <a:r>
              <a:rPr lang="en-US" baseline="0" dirty="0" smtClean="0"/>
              <a:t> this slide after you thoroughly check your work and you are satisfied that it has been completed to the best of your abilities.</a:t>
            </a:r>
          </a:p>
          <a:p>
            <a:r>
              <a:rPr lang="en-US" baseline="0" dirty="0" smtClean="0"/>
              <a:t>HINT: It’s always a good idea to have an adult help you check your work using the rubric.</a:t>
            </a:r>
          </a:p>
          <a:p>
            <a:r>
              <a:rPr lang="en-US" baseline="0" dirty="0" smtClean="0"/>
              <a:t>Have fun! </a:t>
            </a:r>
            <a:r>
              <a:rPr lang="en-US" baseline="0" dirty="0" smtClean="0">
                <a:sym typeface="Wingdings" panose="05000000000000000000" pitchFamily="2" charset="2"/>
              </a:rPr>
              <a:t> Mrs. Rivera</a:t>
            </a:r>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a:t>
            </a:fld>
            <a:endParaRPr lang="en-US"/>
          </a:p>
        </p:txBody>
      </p:sp>
    </p:spTree>
    <p:extLst>
      <p:ext uri="{BB962C8B-B14F-4D97-AF65-F5344CB8AC3E}">
        <p14:creationId xmlns:p14="http://schemas.microsoft.com/office/powerpoint/2010/main" val="291160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Slide(s) Bibliography</a:t>
            </a:r>
          </a:p>
          <a:p>
            <a:r>
              <a:rPr lang="en-US" dirty="0" smtClean="0"/>
              <a:t>What is a bibliography? </a:t>
            </a:r>
            <a:r>
              <a:rPr lang="en-US" sz="1200" b="0" i="0" kern="1200" dirty="0" smtClean="0">
                <a:solidFill>
                  <a:schemeClr val="tx1"/>
                </a:solidFill>
                <a:effectLst/>
                <a:latin typeface="+mn-lt"/>
                <a:ea typeface="+mn-ea"/>
                <a:cs typeface="+mn-cs"/>
              </a:rPr>
              <a:t>A list of the written sources of information use to complete research on a subject.</a:t>
            </a:r>
          </a:p>
          <a:p>
            <a:r>
              <a:rPr lang="en-US" baseline="0" dirty="0" smtClean="0"/>
              <a:t>You need to list 3 or more sources of information. Use the familiar box configuration and fill in the applicable spaces or type it as it is shown in Science Buddies. </a:t>
            </a:r>
          </a:p>
          <a:p>
            <a:r>
              <a:rPr lang="en-US" baseline="0" dirty="0" smtClean="0"/>
              <a:t>You may need more than one slide </a:t>
            </a:r>
            <a:r>
              <a:rPr lang="en-US" dirty="0" smtClean="0"/>
              <a:t>depending</a:t>
            </a:r>
            <a:r>
              <a:rPr lang="en-US" baseline="0" dirty="0" smtClean="0"/>
              <a:t> on the number of sources you list and/or the format you use to list the sources.</a:t>
            </a:r>
            <a:endParaRPr lang="en-US" dirty="0" smtClean="0"/>
          </a:p>
          <a:p>
            <a:r>
              <a:rPr lang="en-US" dirty="0" smtClean="0"/>
              <a:t>HINT: With</a:t>
            </a:r>
            <a:r>
              <a:rPr lang="en-US" baseline="0" dirty="0" smtClean="0"/>
              <a:t> adult help you can use a bibliography generator such as http://www.easybib.com/ then copy and paste the citation to the slide.</a:t>
            </a:r>
            <a:endParaRPr lang="en-US" baseline="0" dirty="0" smtClean="0">
              <a:sym typeface="Wingdings" panose="05000000000000000000" pitchFamily="2" charset="2"/>
            </a:endParaRP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10</a:t>
            </a:fld>
            <a:endParaRPr lang="en-US"/>
          </a:p>
        </p:txBody>
      </p:sp>
    </p:spTree>
    <p:extLst>
      <p:ext uri="{BB962C8B-B14F-4D97-AF65-F5344CB8AC3E}">
        <p14:creationId xmlns:p14="http://schemas.microsoft.com/office/powerpoint/2010/main" val="123229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Slide(s) Bibliography</a:t>
            </a:r>
          </a:p>
          <a:p>
            <a:r>
              <a:rPr lang="en-US" dirty="0" smtClean="0"/>
              <a:t>… continuation</a:t>
            </a:r>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11</a:t>
            </a:fld>
            <a:endParaRPr lang="en-US"/>
          </a:p>
        </p:txBody>
      </p:sp>
    </p:spTree>
    <p:extLst>
      <p:ext uri="{BB962C8B-B14F-4D97-AF65-F5344CB8AC3E}">
        <p14:creationId xmlns:p14="http://schemas.microsoft.com/office/powerpoint/2010/main" val="27853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 Slide</a:t>
            </a:r>
            <a:r>
              <a:rPr lang="en-US" baseline="0" dirty="0" smtClean="0"/>
              <a:t> (optional – if included you can earn up to 5 additional points) </a:t>
            </a:r>
          </a:p>
          <a:p>
            <a:r>
              <a:rPr lang="en-US" dirty="0" smtClean="0"/>
              <a:t>HINT: Justify the text to the left using bullets and use font size between 16 and 24 </a:t>
            </a:r>
            <a:r>
              <a:rPr lang="en-US" baseline="0" dirty="0" smtClean="0">
                <a:sym typeface="Wingdings" panose="05000000000000000000" pitchFamily="2" charset="2"/>
              </a:rPr>
              <a:t>.</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12</a:t>
            </a:fld>
            <a:endParaRPr lang="en-US"/>
          </a:p>
        </p:txBody>
      </p:sp>
    </p:spTree>
    <p:extLst>
      <p:ext uri="{BB962C8B-B14F-4D97-AF65-F5344CB8AC3E}">
        <p14:creationId xmlns:p14="http://schemas.microsoft.com/office/powerpoint/2010/main" val="356940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Hypothesis Slide</a:t>
            </a:r>
            <a:r>
              <a:rPr lang="en-US" baseline="0" dirty="0" smtClean="0"/>
              <a:t> </a:t>
            </a:r>
          </a:p>
          <a:p>
            <a:r>
              <a:rPr lang="en-US" dirty="0" smtClean="0"/>
              <a:t>HINT: Center the text and use font size between 16 - 24 and line spacing between 1.5 – 2.5 </a:t>
            </a:r>
            <a:r>
              <a:rPr lang="en-US" baseline="0" dirty="0" smtClean="0">
                <a:sym typeface="Wingdings" panose="05000000000000000000" pitchFamily="2" charset="2"/>
              </a:rPr>
              <a:t>.</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13</a:t>
            </a:fld>
            <a:endParaRPr lang="en-US"/>
          </a:p>
        </p:txBody>
      </p:sp>
    </p:spTree>
    <p:extLst>
      <p:ext uri="{BB962C8B-B14F-4D97-AF65-F5344CB8AC3E}">
        <p14:creationId xmlns:p14="http://schemas.microsoft.com/office/powerpoint/2010/main" val="3695081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 Slide</a:t>
            </a:r>
            <a:r>
              <a:rPr lang="en-US" baseline="0" dirty="0" smtClean="0"/>
              <a:t> </a:t>
            </a:r>
          </a:p>
          <a:p>
            <a:r>
              <a:rPr lang="en-US" dirty="0" smtClean="0"/>
              <a:t>HINT: Justify text to the left using bullets and use font size between 16 - 24 and line spacing between 1 – 2 </a:t>
            </a:r>
            <a:r>
              <a:rPr lang="en-US" baseline="0" dirty="0" smtClean="0">
                <a:sym typeface="Wingdings" panose="05000000000000000000" pitchFamily="2" charset="2"/>
              </a:rPr>
              <a:t>.</a:t>
            </a:r>
          </a:p>
          <a:p>
            <a:r>
              <a:rPr lang="en-US" baseline="0" dirty="0" smtClean="0">
                <a:sym typeface="Wingdings" panose="05000000000000000000" pitchFamily="2" charset="2"/>
              </a:rPr>
              <a:t>You may include images of the materials.</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14</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Procedure Slide</a:t>
            </a:r>
            <a:r>
              <a:rPr lang="en-US" baseline="0" dirty="0" smtClean="0"/>
              <a: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need more than one slide </a:t>
            </a:r>
            <a:r>
              <a:rPr lang="en-US" dirty="0" smtClean="0"/>
              <a:t>depending</a:t>
            </a:r>
            <a:r>
              <a:rPr lang="en-US" baseline="0" dirty="0" smtClean="0"/>
              <a:t> on the number of steps your procedure has. </a:t>
            </a:r>
            <a:endParaRPr lang="en-US" dirty="0" smtClean="0"/>
          </a:p>
          <a:p>
            <a:r>
              <a:rPr lang="en-US" dirty="0" smtClean="0"/>
              <a:t>HINT: Justify text to the left using numbers and use font size between 12 - 18 and line spacing between 1.5 – 2 </a:t>
            </a:r>
            <a:r>
              <a:rPr lang="en-US" baseline="0" dirty="0" smtClean="0">
                <a:sym typeface="Wingdings" panose="05000000000000000000" pitchFamily="2" charset="2"/>
              </a:rPr>
              <a:t>.</a:t>
            </a:r>
          </a:p>
          <a:p>
            <a:r>
              <a:rPr lang="en-US" baseline="0" dirty="0" smtClean="0">
                <a:sym typeface="Wingdings" panose="05000000000000000000" pitchFamily="2" charset="2"/>
              </a:rPr>
              <a:t>You may include images of the steps from the procedure. If you followed the procedure exactly as it is in Science Buddies, then you can copy the procedure from the website and paste it on the slide and edit font size as needed. </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p:txBody>
      </p:sp>
      <p:sp>
        <p:nvSpPr>
          <p:cNvPr id="4" name="Slide Number Placeholder 3"/>
          <p:cNvSpPr>
            <a:spLocks noGrp="1"/>
          </p:cNvSpPr>
          <p:nvPr>
            <p:ph type="sldNum" sz="quarter" idx="10"/>
          </p:nvPr>
        </p:nvSpPr>
        <p:spPr/>
        <p:txBody>
          <a:bodyPr/>
          <a:lstStyle/>
          <a:p>
            <a:fld id="{DA342C1E-78F0-46CB-A260-2E74CABF1363}" type="slidenum">
              <a:rPr lang="en-US" smtClean="0"/>
              <a:t>15</a:t>
            </a:fld>
            <a:endParaRPr lang="en-US"/>
          </a:p>
        </p:txBody>
      </p:sp>
    </p:spTree>
    <p:extLst>
      <p:ext uri="{BB962C8B-B14F-4D97-AF65-F5344CB8AC3E}">
        <p14:creationId xmlns:p14="http://schemas.microsoft.com/office/powerpoint/2010/main" val="2016108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Procedure Slide</a:t>
            </a:r>
            <a:r>
              <a:rPr lang="en-US" baseline="0" dirty="0" smtClean="0"/>
              <a: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need more than one slide </a:t>
            </a:r>
            <a:r>
              <a:rPr lang="en-US" dirty="0" smtClean="0"/>
              <a:t>depending</a:t>
            </a:r>
            <a:r>
              <a:rPr lang="en-US" baseline="0" dirty="0" smtClean="0"/>
              <a:t> on the number of steps your procedure has. </a:t>
            </a:r>
            <a:endParaRPr lang="en-US" dirty="0" smtClean="0"/>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16</a:t>
            </a:fld>
            <a:endParaRPr lang="en-US"/>
          </a:p>
        </p:txBody>
      </p:sp>
    </p:spTree>
    <p:extLst>
      <p:ext uri="{BB962C8B-B14F-4D97-AF65-F5344CB8AC3E}">
        <p14:creationId xmlns:p14="http://schemas.microsoft.com/office/powerpoint/2010/main" val="167483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Slide(s)</a:t>
            </a:r>
            <a:r>
              <a:rPr lang="en-US" baseline="0" dirty="0" smtClean="0"/>
              <a:t> – Photographs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need more than one slide </a:t>
            </a:r>
            <a:r>
              <a:rPr lang="en-US" dirty="0" smtClean="0"/>
              <a:t>depending</a:t>
            </a:r>
            <a:r>
              <a:rPr lang="en-US" baseline="0" dirty="0" smtClean="0"/>
              <a:t> on the number of photographs you took of the results (before, during, and after the experiment). </a:t>
            </a:r>
            <a:endParaRPr lang="en-US" dirty="0" smtClean="0"/>
          </a:p>
          <a:p>
            <a:pPr marL="0" indent="0">
              <a:buFontTx/>
              <a:buNone/>
            </a:pPr>
            <a:r>
              <a:rPr lang="en-US" dirty="0" smtClean="0"/>
              <a:t>HINT: Don’t forget to include</a:t>
            </a:r>
            <a:r>
              <a:rPr lang="en-US" baseline="0" dirty="0" smtClean="0"/>
              <a:t> a detailed caption for each photograph (What is being tested? Which trial number? What happened? What’s the average? And anything other observations to make the photograph relevant as data)</a:t>
            </a:r>
          </a:p>
          <a:p>
            <a:pPr marL="0" indent="0">
              <a:buFontTx/>
              <a:buNone/>
            </a:pPr>
            <a:r>
              <a:rPr lang="en-US" baseline="0" dirty="0" smtClean="0">
                <a:sym typeface="Wingdings" panose="05000000000000000000" pitchFamily="2" charset="2"/>
              </a:rPr>
              <a:t>Don’t forget to include project title, your name, teacher name and grade; at the bottom or side of the slide.</a:t>
            </a:r>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17</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Slide(s)</a:t>
            </a:r>
            <a:r>
              <a:rPr lang="en-US" baseline="0" dirty="0" smtClean="0"/>
              <a:t> – Photographs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need more than one slide </a:t>
            </a:r>
            <a:r>
              <a:rPr lang="en-US" dirty="0" smtClean="0"/>
              <a:t>depending</a:t>
            </a:r>
            <a:r>
              <a:rPr lang="en-US" baseline="0" dirty="0" smtClean="0"/>
              <a:t> on the number of photographs you took of the results (before, during, and after the experiment).</a:t>
            </a:r>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18</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Slide(s)</a:t>
            </a:r>
            <a:r>
              <a:rPr lang="en-US" baseline="0" dirty="0" smtClean="0"/>
              <a:t> – Photographs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need more than one slide </a:t>
            </a:r>
            <a:r>
              <a:rPr lang="en-US" dirty="0" smtClean="0"/>
              <a:t>depending</a:t>
            </a:r>
            <a:r>
              <a:rPr lang="en-US" baseline="0" dirty="0" smtClean="0"/>
              <a:t> on the number of photographs you took of the results (before, during, and after the experiment).</a:t>
            </a:r>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19</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a:t>
            </a:r>
            <a:r>
              <a:rPr lang="en-US" dirty="0" smtClean="0"/>
              <a:t>Title</a:t>
            </a:r>
            <a:r>
              <a:rPr lang="en-US" baseline="0" dirty="0" smtClean="0"/>
              <a:t> </a:t>
            </a:r>
            <a:r>
              <a:rPr lang="en-US" baseline="0" dirty="0" smtClean="0"/>
              <a:t>Slide – OPTION 1</a:t>
            </a:r>
            <a:endParaRPr lang="en-US" dirty="0" smtClean="0"/>
          </a:p>
          <a:p>
            <a:r>
              <a:rPr lang="en-US" dirty="0" smtClean="0"/>
              <a:t>HINT: For</a:t>
            </a:r>
            <a:r>
              <a:rPr lang="en-US" baseline="0" dirty="0" smtClean="0"/>
              <a:t> the title slide you may insert an image on the background. You may choose the font size for the title </a:t>
            </a:r>
            <a:r>
              <a:rPr lang="en-US" baseline="0" dirty="0" smtClean="0">
                <a:sym typeface="Wingdings" panose="05000000000000000000" pitchFamily="2" charset="2"/>
              </a:rPr>
              <a:t></a:t>
            </a:r>
          </a:p>
          <a:p>
            <a:r>
              <a:rPr lang="en-US" baseline="0" dirty="0" smtClean="0">
                <a:sym typeface="Wingdings" panose="05000000000000000000" pitchFamily="2" charset="2"/>
              </a:rPr>
              <a:t>Don’t forget to include your name, teacher name and due date for your project.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2</a:t>
            </a:fld>
            <a:endParaRPr lang="en-US"/>
          </a:p>
        </p:txBody>
      </p:sp>
    </p:spTree>
    <p:extLst>
      <p:ext uri="{BB962C8B-B14F-4D97-AF65-F5344CB8AC3E}">
        <p14:creationId xmlns:p14="http://schemas.microsoft.com/office/powerpoint/2010/main" val="1760470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20</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Slide(s)</a:t>
            </a:r>
            <a:r>
              <a:rPr lang="en-US" baseline="0" dirty="0" smtClean="0"/>
              <a:t> – Photographs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need more than one slide </a:t>
            </a:r>
            <a:r>
              <a:rPr lang="en-US" dirty="0" smtClean="0"/>
              <a:t>depending</a:t>
            </a:r>
            <a:r>
              <a:rPr lang="en-US" baseline="0" dirty="0" smtClean="0"/>
              <a:t> on the number of photographs you took of the results (before, during, and after the experiment).</a:t>
            </a:r>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21</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Slide</a:t>
            </a:r>
            <a:r>
              <a:rPr lang="en-US" baseline="0" dirty="0" smtClean="0"/>
              <a:t>(s) – Trial Table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need more than one slide </a:t>
            </a:r>
            <a:r>
              <a:rPr lang="en-US" dirty="0" smtClean="0"/>
              <a:t>depending</a:t>
            </a:r>
            <a:r>
              <a:rPr lang="en-US" baseline="0" dirty="0" smtClean="0"/>
              <a:t> on the number of data tables your project requires. </a:t>
            </a:r>
            <a:endParaRPr lang="en-US" dirty="0" smtClean="0"/>
          </a:p>
          <a:p>
            <a:pPr marL="0" indent="0">
              <a:buFontTx/>
              <a:buNone/>
            </a:pPr>
            <a:r>
              <a:rPr lang="en-US" dirty="0" smtClean="0"/>
              <a:t>HINT: Use</a:t>
            </a:r>
            <a:r>
              <a:rPr lang="en-US" baseline="0" dirty="0" smtClean="0"/>
              <a:t> the insert function to design a table; if you are not familiar with this feature of MS Power Point there are other ways to do this </a:t>
            </a:r>
            <a:r>
              <a:rPr lang="en-US" baseline="0" dirty="0" smtClean="0">
                <a:sym typeface="Wingdings" panose="05000000000000000000" pitchFamily="2" charset="2"/>
              </a:rPr>
              <a:t>.</a:t>
            </a:r>
          </a:p>
          <a:p>
            <a:pPr marL="171450" indent="-171450">
              <a:buFont typeface="Arial" panose="020B0604020202020204" pitchFamily="34" charset="0"/>
              <a:buChar char="•"/>
            </a:pPr>
            <a:r>
              <a:rPr lang="en-US" baseline="0" dirty="0" smtClean="0">
                <a:sym typeface="Wingdings" panose="05000000000000000000" pitchFamily="2" charset="2"/>
              </a:rPr>
              <a:t>Use graph paper and design a table by hand then take a photo and insert it onto the slide</a:t>
            </a:r>
          </a:p>
          <a:p>
            <a:pPr marL="171450" indent="-171450">
              <a:buFont typeface="Arial" panose="020B0604020202020204" pitchFamily="34" charset="0"/>
              <a:buChar char="•"/>
            </a:pPr>
            <a:r>
              <a:rPr lang="en-US" baseline="0" dirty="0" smtClean="0">
                <a:sym typeface="Wingdings" panose="05000000000000000000" pitchFamily="2" charset="2"/>
              </a:rPr>
              <a:t>Use MS Excel then copy-paste, insert, or take a screen shot</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p:txBody>
      </p:sp>
      <p:sp>
        <p:nvSpPr>
          <p:cNvPr id="4" name="Slide Number Placeholder 3"/>
          <p:cNvSpPr>
            <a:spLocks noGrp="1"/>
          </p:cNvSpPr>
          <p:nvPr>
            <p:ph type="sldNum" sz="quarter" idx="10"/>
          </p:nvPr>
        </p:nvSpPr>
        <p:spPr/>
        <p:txBody>
          <a:bodyPr/>
          <a:lstStyle/>
          <a:p>
            <a:fld id="{DA342C1E-78F0-46CB-A260-2E74CABF1363}" type="slidenum">
              <a:rPr lang="en-US" smtClean="0"/>
              <a:t>22</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Slide</a:t>
            </a:r>
            <a:r>
              <a:rPr lang="en-US" baseline="0" dirty="0" smtClean="0"/>
              <a:t>(s) – Graph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need more than one slide </a:t>
            </a:r>
            <a:r>
              <a:rPr lang="en-US" dirty="0" smtClean="0"/>
              <a:t>depending</a:t>
            </a:r>
            <a:r>
              <a:rPr lang="en-US" baseline="0" dirty="0" smtClean="0"/>
              <a:t> on the number of graphs your project requires. Remember that if your data is qualitative most likely you won’t be able to display it in a graph; if this is the case, you are exempt from making a graph</a:t>
            </a:r>
            <a:endParaRPr lang="en-US" dirty="0" smtClean="0"/>
          </a:p>
          <a:p>
            <a:pPr marL="0" indent="0">
              <a:buFontTx/>
              <a:buNone/>
            </a:pPr>
            <a:r>
              <a:rPr lang="en-US" dirty="0" smtClean="0"/>
              <a:t>HINT: Use</a:t>
            </a:r>
            <a:r>
              <a:rPr lang="en-US" baseline="0" dirty="0" smtClean="0"/>
              <a:t> the insert function to design a graph; if you are not familiar with this feature of MS Power Point there are other ways to do this </a:t>
            </a:r>
            <a:r>
              <a:rPr lang="en-US" baseline="0" dirty="0" smtClean="0">
                <a:sym typeface="Wingdings" panose="05000000000000000000" pitchFamily="2" charset="2"/>
              </a:rPr>
              <a:t>.</a:t>
            </a:r>
          </a:p>
          <a:p>
            <a:pPr marL="171450" indent="-171450">
              <a:buFont typeface="Arial" panose="020B0604020202020204" pitchFamily="34" charset="0"/>
              <a:buChar char="•"/>
            </a:pPr>
            <a:r>
              <a:rPr lang="en-US" baseline="0" dirty="0" smtClean="0">
                <a:sym typeface="Wingdings" panose="05000000000000000000" pitchFamily="2" charset="2"/>
              </a:rPr>
              <a:t>Use graph paper and design a graph by hand then take a photo and insert it onto the slide</a:t>
            </a:r>
          </a:p>
          <a:p>
            <a:pPr marL="171450" indent="-171450">
              <a:buFont typeface="Arial" panose="020B0604020202020204" pitchFamily="34" charset="0"/>
              <a:buChar char="•"/>
            </a:pPr>
            <a:r>
              <a:rPr lang="en-US" baseline="0" dirty="0" smtClean="0">
                <a:sym typeface="Wingdings" panose="05000000000000000000" pitchFamily="2" charset="2"/>
              </a:rPr>
              <a:t>Use MS Excel then copy-paste, insert, or take a screen shot (watch this video to learn how to make a bar graph in excel https://www.youtube.com/watch?v=vV6WreL9wxo&amp;list=PLNRtCH97epyfwxZkqhFvcP83r7kgvaqOv&amp;index=48</a:t>
            </a:r>
          </a:p>
          <a:p>
            <a:r>
              <a:rPr lang="en-US" baseline="0" dirty="0" smtClean="0">
                <a:sym typeface="Wingdings" panose="05000000000000000000" pitchFamily="2" charset="2"/>
              </a:rPr>
              <a:t>Don’t forget to include project title, your name, teacher name and grade; at the bottom or side of the slide.</a:t>
            </a:r>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23</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 Slide(s) </a:t>
            </a:r>
          </a:p>
          <a:p>
            <a:r>
              <a:rPr lang="en-US" baseline="0" dirty="0" smtClean="0"/>
              <a:t>You may need more than one slide </a:t>
            </a:r>
            <a:r>
              <a:rPr lang="en-US" dirty="0" smtClean="0"/>
              <a:t>depending</a:t>
            </a:r>
            <a:r>
              <a:rPr lang="en-US" baseline="0" dirty="0" smtClean="0"/>
              <a:t> on the number of sentences you require to write a good conclusion. </a:t>
            </a:r>
            <a:endParaRPr lang="en-US" dirty="0" smtClean="0"/>
          </a:p>
          <a:p>
            <a:r>
              <a:rPr lang="en-US" dirty="0" smtClean="0"/>
              <a:t>HINT: Justify the text to the left and use font size between 16 - 24 and line spacing between 1.5 – 2.5 </a:t>
            </a:r>
            <a:r>
              <a:rPr lang="en-US" baseline="0" dirty="0" smtClean="0">
                <a:sym typeface="Wingdings" panose="05000000000000000000" pitchFamily="2" charset="2"/>
              </a:rPr>
              <a:t> </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p:txBody>
      </p:sp>
      <p:sp>
        <p:nvSpPr>
          <p:cNvPr id="4" name="Slide Number Placeholder 3"/>
          <p:cNvSpPr>
            <a:spLocks noGrp="1"/>
          </p:cNvSpPr>
          <p:nvPr>
            <p:ph type="sldNum" sz="quarter" idx="10"/>
          </p:nvPr>
        </p:nvSpPr>
        <p:spPr/>
        <p:txBody>
          <a:bodyPr/>
          <a:lstStyle/>
          <a:p>
            <a:fld id="{DA342C1E-78F0-46CB-A260-2E74CABF1363}" type="slidenum">
              <a:rPr lang="en-US" smtClean="0"/>
              <a:t>24</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 Slide(s) </a:t>
            </a:r>
          </a:p>
          <a:p>
            <a:r>
              <a:rPr lang="en-US" baseline="0" dirty="0" smtClean="0"/>
              <a:t>You may need more than one slide </a:t>
            </a:r>
            <a:r>
              <a:rPr lang="en-US" dirty="0" smtClean="0"/>
              <a:t>depending</a:t>
            </a:r>
            <a:r>
              <a:rPr lang="en-US" baseline="0" dirty="0" smtClean="0"/>
              <a:t> on the number of sentences you require to write a good conclusion. </a:t>
            </a:r>
            <a:endParaRPr lang="en-US" dirty="0" smtClean="0"/>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25</a:t>
            </a:fld>
            <a:endParaRPr lang="en-US"/>
          </a:p>
        </p:txBody>
      </p:sp>
    </p:spTree>
    <p:extLst>
      <p:ext uri="{BB962C8B-B14F-4D97-AF65-F5344CB8AC3E}">
        <p14:creationId xmlns:p14="http://schemas.microsoft.com/office/powerpoint/2010/main" val="1557345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Slide</a:t>
            </a:r>
          </a:p>
          <a:p>
            <a:r>
              <a:rPr lang="en-US" dirty="0" smtClean="0"/>
              <a:t>HINT: Justify the text to the left and use font size between 16 - 24 and line spacing between 1.5 – 2.5 </a:t>
            </a:r>
            <a:r>
              <a:rPr lang="en-US" baseline="0" dirty="0" smtClean="0">
                <a:sym typeface="Wingdings" panose="05000000000000000000" pitchFamily="2" charset="2"/>
              </a:rPr>
              <a:t> </a:t>
            </a:r>
          </a:p>
          <a:p>
            <a:r>
              <a:rPr lang="en-US" baseline="0" dirty="0" smtClean="0">
                <a:sym typeface="Wingdings" panose="05000000000000000000" pitchFamily="2" charset="2"/>
              </a:rPr>
              <a:t>You may insert images that show examples of applications for your project.</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p:txBody>
      </p:sp>
      <p:sp>
        <p:nvSpPr>
          <p:cNvPr id="4" name="Slide Number Placeholder 3"/>
          <p:cNvSpPr>
            <a:spLocks noGrp="1"/>
          </p:cNvSpPr>
          <p:nvPr>
            <p:ph type="sldNum" sz="quarter" idx="10"/>
          </p:nvPr>
        </p:nvSpPr>
        <p:spPr/>
        <p:txBody>
          <a:bodyPr/>
          <a:lstStyle/>
          <a:p>
            <a:fld id="{DA342C1E-78F0-46CB-A260-2E74CABF1363}" type="slidenum">
              <a:rPr lang="en-US" smtClean="0"/>
              <a:t>26</a:t>
            </a:fld>
            <a:endParaRPr lang="en-US"/>
          </a:p>
        </p:txBody>
      </p:sp>
    </p:spTree>
    <p:extLst>
      <p:ext uri="{BB962C8B-B14F-4D97-AF65-F5344CB8AC3E}">
        <p14:creationId xmlns:p14="http://schemas.microsoft.com/office/powerpoint/2010/main" val="2972141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Slide (optional)</a:t>
            </a:r>
          </a:p>
          <a:p>
            <a:r>
              <a:rPr lang="en-US" dirty="0" smtClean="0"/>
              <a:t>Have some fun creating an interesting ending </a:t>
            </a:r>
            <a:r>
              <a:rPr lang="en-US" smtClean="0"/>
              <a:t>to your </a:t>
            </a:r>
            <a:r>
              <a:rPr lang="en-US" dirty="0" smtClean="0"/>
              <a:t>slide show.</a:t>
            </a:r>
          </a:p>
          <a:p>
            <a:r>
              <a:rPr lang="en-US" dirty="0" smtClean="0"/>
              <a:t>HINT: For</a:t>
            </a:r>
            <a:r>
              <a:rPr lang="en-US" baseline="0" dirty="0" smtClean="0"/>
              <a:t> the end slide you may insert an image and choose the font size </a:t>
            </a:r>
            <a:r>
              <a:rPr lang="en-US" baseline="0" dirty="0" smtClean="0">
                <a:sym typeface="Wingdings" panose="05000000000000000000" pitchFamily="2" charset="2"/>
              </a:rPr>
              <a:t></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27</a:t>
            </a:fld>
            <a:endParaRPr lang="en-US"/>
          </a:p>
        </p:txBody>
      </p:sp>
    </p:spTree>
    <p:extLst>
      <p:ext uri="{BB962C8B-B14F-4D97-AF65-F5344CB8AC3E}">
        <p14:creationId xmlns:p14="http://schemas.microsoft.com/office/powerpoint/2010/main" val="87073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Title</a:t>
            </a:r>
            <a:r>
              <a:rPr lang="en-US" baseline="0" dirty="0" smtClean="0"/>
              <a:t> </a:t>
            </a:r>
            <a:r>
              <a:rPr lang="en-US" baseline="0" dirty="0" smtClean="0"/>
              <a:t>Slide – OPTION 2</a:t>
            </a:r>
            <a:endParaRPr lang="en-US" dirty="0" smtClean="0"/>
          </a:p>
          <a:p>
            <a:r>
              <a:rPr lang="en-US" dirty="0" smtClean="0"/>
              <a:t>HINT: For</a:t>
            </a:r>
            <a:r>
              <a:rPr lang="en-US" baseline="0" dirty="0" smtClean="0"/>
              <a:t> the title slide you may insert an image over the background. You may choose the font size for the title </a:t>
            </a:r>
            <a:r>
              <a:rPr lang="en-US" baseline="0" dirty="0" smtClean="0">
                <a:sym typeface="Wingdings" panose="05000000000000000000" pitchFamily="2" charset="2"/>
              </a:rPr>
              <a:t></a:t>
            </a:r>
          </a:p>
          <a:p>
            <a:r>
              <a:rPr lang="en-US" baseline="0" dirty="0" smtClean="0">
                <a:sym typeface="Wingdings" panose="05000000000000000000" pitchFamily="2" charset="2"/>
              </a:rPr>
              <a:t>Don’t forget to include your name, teacher name and due date for your project.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3</a:t>
            </a:fld>
            <a:endParaRPr lang="en-US"/>
          </a:p>
        </p:txBody>
      </p:sp>
    </p:spTree>
    <p:extLst>
      <p:ext uri="{BB962C8B-B14F-4D97-AF65-F5344CB8AC3E}">
        <p14:creationId xmlns:p14="http://schemas.microsoft.com/office/powerpoint/2010/main" val="269215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Testable Question Slide</a:t>
            </a:r>
          </a:p>
          <a:p>
            <a:r>
              <a:rPr lang="en-US" dirty="0" smtClean="0"/>
              <a:t>HINT: Center the text and use font size between 16 – 24 </a:t>
            </a:r>
            <a:r>
              <a:rPr lang="en-US" baseline="0" dirty="0" smtClean="0"/>
              <a:t> </a:t>
            </a:r>
            <a:r>
              <a:rPr lang="en-US" dirty="0" smtClean="0"/>
              <a:t>and line spacing between 1.5 – 2.5 </a:t>
            </a:r>
            <a:r>
              <a:rPr lang="en-US" baseline="0" dirty="0" smtClean="0">
                <a:sym typeface="Wingdings" panose="05000000000000000000" pitchFamily="2" charset="2"/>
              </a:rPr>
              <a:t> </a:t>
            </a:r>
          </a:p>
          <a:p>
            <a:r>
              <a:rPr lang="en-US" baseline="0" dirty="0" smtClean="0">
                <a:sym typeface="Wingdings" panose="05000000000000000000" pitchFamily="2" charset="2"/>
              </a:rPr>
              <a:t>You may insert an image over the background.</a:t>
            </a:r>
          </a:p>
          <a:p>
            <a:r>
              <a:rPr lang="en-US" baseline="0" dirty="0" smtClean="0">
                <a:sym typeface="Wingdings" panose="05000000000000000000" pitchFamily="2" charset="2"/>
              </a:rPr>
              <a:t>Don’t forget to include project title, your name, teacher name and grade; at the bottom or side of the slide.</a:t>
            </a:r>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4</a:t>
            </a:fld>
            <a:endParaRPr lang="en-US"/>
          </a:p>
        </p:txBody>
      </p:sp>
    </p:spTree>
    <p:extLst>
      <p:ext uri="{BB962C8B-B14F-4D97-AF65-F5344CB8AC3E}">
        <p14:creationId xmlns:p14="http://schemas.microsoft.com/office/powerpoint/2010/main" val="310318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Slide(s) Vocabulary</a:t>
            </a:r>
          </a:p>
          <a:p>
            <a:r>
              <a:rPr lang="en-US" baseline="0" dirty="0" smtClean="0"/>
              <a:t>You may need more than one slide </a:t>
            </a:r>
            <a:r>
              <a:rPr lang="en-US" dirty="0" smtClean="0"/>
              <a:t>depending</a:t>
            </a:r>
            <a:r>
              <a:rPr lang="en-US" baseline="0" dirty="0" smtClean="0"/>
              <a:t> on the number of terms your project has. </a:t>
            </a:r>
            <a:endParaRPr lang="en-US" dirty="0" smtClean="0"/>
          </a:p>
          <a:p>
            <a:r>
              <a:rPr lang="en-US" dirty="0" smtClean="0"/>
              <a:t>HINT: Justify the text to the left and use size between 16 - 24 and line spacing between 1.5 – 2.5 </a:t>
            </a:r>
            <a:r>
              <a:rPr lang="en-US" baseline="0" dirty="0" smtClean="0">
                <a:sym typeface="Wingdings" panose="05000000000000000000" pitchFamily="2" charset="2"/>
              </a:rPr>
              <a:t> </a:t>
            </a:r>
          </a:p>
          <a:p>
            <a:r>
              <a:rPr lang="en-US" baseline="0" dirty="0" smtClean="0">
                <a:sym typeface="Wingdings" panose="05000000000000000000" pitchFamily="2" charset="2"/>
              </a:rPr>
              <a:t>You may insert images that show examples of the terms.</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5</a:t>
            </a:fld>
            <a:endParaRPr lang="en-US"/>
          </a:p>
        </p:txBody>
      </p:sp>
    </p:spTree>
    <p:extLst>
      <p:ext uri="{BB962C8B-B14F-4D97-AF65-F5344CB8AC3E}">
        <p14:creationId xmlns:p14="http://schemas.microsoft.com/office/powerpoint/2010/main" val="286963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Slide(s) Vocabulary</a:t>
            </a:r>
          </a:p>
          <a:p>
            <a:r>
              <a:rPr lang="en-US" baseline="0" dirty="0" smtClean="0"/>
              <a:t>You may need more than one slide </a:t>
            </a:r>
            <a:r>
              <a:rPr lang="en-US" dirty="0" smtClean="0"/>
              <a:t>depending</a:t>
            </a:r>
            <a:r>
              <a:rPr lang="en-US" baseline="0" dirty="0" smtClean="0"/>
              <a:t> on the number of terms your project has. </a:t>
            </a:r>
            <a:endParaRPr lang="en-US" dirty="0" smtClean="0"/>
          </a:p>
          <a:p>
            <a:r>
              <a:rPr lang="en-US" dirty="0" smtClean="0"/>
              <a:t>HINT: Justify the text to the left and use size between 16 - 24 and line spacing between 1.5 – 2.5 </a:t>
            </a:r>
            <a:r>
              <a:rPr lang="en-US" baseline="0" dirty="0" smtClean="0">
                <a:sym typeface="Wingdings" panose="05000000000000000000" pitchFamily="2" charset="2"/>
              </a:rPr>
              <a:t> </a:t>
            </a:r>
          </a:p>
          <a:p>
            <a:r>
              <a:rPr lang="en-US" baseline="0" dirty="0" smtClean="0">
                <a:sym typeface="Wingdings" panose="05000000000000000000" pitchFamily="2" charset="2"/>
              </a:rPr>
              <a:t>You may insert images that show examples of the terms.</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A342C1E-78F0-46CB-A260-2E74CABF1363}" type="slidenum">
              <a:rPr lang="en-US" smtClean="0"/>
              <a:t>6</a:t>
            </a:fld>
            <a:endParaRPr lang="en-US"/>
          </a:p>
        </p:txBody>
      </p:sp>
    </p:spTree>
    <p:extLst>
      <p:ext uri="{BB962C8B-B14F-4D97-AF65-F5344CB8AC3E}">
        <p14:creationId xmlns:p14="http://schemas.microsoft.com/office/powerpoint/2010/main" val="286963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Slide(s) Q&amp;A</a:t>
            </a:r>
          </a:p>
          <a:p>
            <a:r>
              <a:rPr lang="en-US" baseline="0" dirty="0" smtClean="0"/>
              <a:t>You may need more than one slide </a:t>
            </a:r>
            <a:r>
              <a:rPr lang="en-US" dirty="0" smtClean="0"/>
              <a:t>depending</a:t>
            </a:r>
            <a:r>
              <a:rPr lang="en-US" baseline="0" dirty="0" smtClean="0"/>
              <a:t> on the number of questions your project has. </a:t>
            </a:r>
            <a:endParaRPr lang="en-US" dirty="0" smtClean="0"/>
          </a:p>
          <a:p>
            <a:r>
              <a:rPr lang="en-US" dirty="0" smtClean="0"/>
              <a:t>HINT: Justify the text to the left and use font size between 16 - 24 and line spacing between 1.5 – 2.5 </a:t>
            </a:r>
            <a:r>
              <a:rPr lang="en-US" baseline="0" dirty="0" smtClean="0">
                <a:sym typeface="Wingdings" panose="05000000000000000000" pitchFamily="2" charset="2"/>
              </a:rPr>
              <a:t> </a:t>
            </a:r>
          </a:p>
          <a:p>
            <a:r>
              <a:rPr lang="en-US" baseline="0" dirty="0" smtClean="0">
                <a:sym typeface="Wingdings" panose="05000000000000000000" pitchFamily="2" charset="2"/>
              </a:rPr>
              <a:t>You may insert images that show examples of the answers.</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p:txBody>
      </p:sp>
      <p:sp>
        <p:nvSpPr>
          <p:cNvPr id="4" name="Slide Number Placeholder 3"/>
          <p:cNvSpPr>
            <a:spLocks noGrp="1"/>
          </p:cNvSpPr>
          <p:nvPr>
            <p:ph type="sldNum" sz="quarter" idx="10"/>
          </p:nvPr>
        </p:nvSpPr>
        <p:spPr/>
        <p:txBody>
          <a:bodyPr/>
          <a:lstStyle/>
          <a:p>
            <a:fld id="{DA342C1E-78F0-46CB-A260-2E74CABF1363}" type="slidenum">
              <a:rPr lang="en-US" smtClean="0"/>
              <a:t>7</a:t>
            </a:fld>
            <a:endParaRPr lang="en-US"/>
          </a:p>
        </p:txBody>
      </p:sp>
    </p:spTree>
    <p:extLst>
      <p:ext uri="{BB962C8B-B14F-4D97-AF65-F5344CB8AC3E}">
        <p14:creationId xmlns:p14="http://schemas.microsoft.com/office/powerpoint/2010/main" val="72538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Slide(s) Diagram(s) and/or Chart(s)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a diagram? A</a:t>
            </a:r>
            <a:r>
              <a:rPr lang="en-US" sz="1200" b="0" i="0" kern="1200" dirty="0" smtClean="0">
                <a:solidFill>
                  <a:schemeClr val="tx1"/>
                </a:solidFill>
                <a:effectLst/>
                <a:latin typeface="+mn-lt"/>
                <a:ea typeface="+mn-ea"/>
                <a:cs typeface="+mn-cs"/>
              </a:rPr>
              <a:t> simplified drawing showing the appearance, structure, or workings of something; a schematic representation.</a:t>
            </a:r>
          </a:p>
          <a:p>
            <a:r>
              <a:rPr lang="en-US" dirty="0" smtClean="0"/>
              <a:t>What is a chart? I</a:t>
            </a:r>
            <a:r>
              <a:rPr lang="en-US" sz="1200" b="0" i="0" kern="1200" dirty="0" smtClean="0">
                <a:solidFill>
                  <a:schemeClr val="tx1"/>
                </a:solidFill>
                <a:effectLst/>
                <a:latin typeface="+mn-lt"/>
                <a:ea typeface="+mn-ea"/>
                <a:cs typeface="+mn-cs"/>
              </a:rPr>
              <a:t>nformation in the form of a table, graph, or diagram</a:t>
            </a:r>
          </a:p>
          <a:p>
            <a:r>
              <a:rPr lang="en-US" baseline="0" dirty="0" smtClean="0"/>
              <a:t>You may need more than one slide </a:t>
            </a:r>
            <a:r>
              <a:rPr lang="en-US" dirty="0" smtClean="0"/>
              <a:t>depending</a:t>
            </a:r>
            <a:r>
              <a:rPr lang="en-US" baseline="0" dirty="0" smtClean="0"/>
              <a:t> on the number of diagrams and/or charts you find helpful to include in your research. </a:t>
            </a:r>
            <a:endParaRPr lang="en-US" dirty="0" smtClean="0"/>
          </a:p>
          <a:p>
            <a:r>
              <a:rPr lang="en-US" dirty="0" smtClean="0"/>
              <a:t>HINT: Justify the text to the left and use font size between 16 and 24 </a:t>
            </a:r>
            <a:r>
              <a:rPr lang="en-US" baseline="0" dirty="0" smtClean="0">
                <a:sym typeface="Wingdings" panose="05000000000000000000" pitchFamily="2" charset="2"/>
              </a:rPr>
              <a:t> You may insert images of diagrams and/or charts.</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p:txBody>
      </p:sp>
      <p:sp>
        <p:nvSpPr>
          <p:cNvPr id="4" name="Slide Number Placeholder 3"/>
          <p:cNvSpPr>
            <a:spLocks noGrp="1"/>
          </p:cNvSpPr>
          <p:nvPr>
            <p:ph type="sldNum" sz="quarter" idx="10"/>
          </p:nvPr>
        </p:nvSpPr>
        <p:spPr/>
        <p:txBody>
          <a:bodyPr/>
          <a:lstStyle/>
          <a:p>
            <a:fld id="{DA342C1E-78F0-46CB-A260-2E74CABF1363}" type="slidenum">
              <a:rPr lang="en-US" smtClean="0"/>
              <a:t>8</a:t>
            </a:fld>
            <a:endParaRPr lang="en-US"/>
          </a:p>
        </p:txBody>
      </p:sp>
    </p:spTree>
    <p:extLst>
      <p:ext uri="{BB962C8B-B14F-4D97-AF65-F5344CB8AC3E}">
        <p14:creationId xmlns:p14="http://schemas.microsoft.com/office/powerpoint/2010/main" val="153009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Slide(s) Diagram(s) and/or Chart(s)</a:t>
            </a:r>
          </a:p>
          <a:p>
            <a:r>
              <a:rPr lang="en-US" dirty="0" smtClean="0"/>
              <a:t>What is a diagram? A</a:t>
            </a:r>
            <a:r>
              <a:rPr lang="en-US" sz="1200" b="0" i="0" kern="1200" dirty="0" smtClean="0">
                <a:solidFill>
                  <a:schemeClr val="tx1"/>
                </a:solidFill>
                <a:effectLst/>
                <a:latin typeface="+mn-lt"/>
                <a:ea typeface="+mn-ea"/>
                <a:cs typeface="+mn-cs"/>
              </a:rPr>
              <a:t> simplified drawing showing the appearance, structure, or workings of something; a schematic representation.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a chart? I</a:t>
            </a:r>
            <a:r>
              <a:rPr lang="en-US" sz="1200" b="0" i="0" kern="1200" dirty="0" smtClean="0">
                <a:solidFill>
                  <a:schemeClr val="tx1"/>
                </a:solidFill>
                <a:effectLst/>
                <a:latin typeface="+mn-lt"/>
                <a:ea typeface="+mn-ea"/>
                <a:cs typeface="+mn-cs"/>
              </a:rPr>
              <a:t>nformation in the form of a table, graph, or diagram</a:t>
            </a:r>
            <a:endParaRPr lang="en-US" dirty="0" smtClean="0"/>
          </a:p>
          <a:p>
            <a:r>
              <a:rPr lang="en-US" baseline="0" dirty="0" smtClean="0"/>
              <a:t>You may need more than one slide </a:t>
            </a:r>
            <a:r>
              <a:rPr lang="en-US" dirty="0" smtClean="0"/>
              <a:t>depending</a:t>
            </a:r>
            <a:r>
              <a:rPr lang="en-US" baseline="0" dirty="0" smtClean="0"/>
              <a:t> on the number of diagrams and/or charts you find helpful to include in your research. </a:t>
            </a:r>
            <a:endParaRPr lang="en-US" dirty="0" smtClean="0"/>
          </a:p>
          <a:p>
            <a:r>
              <a:rPr lang="en-US" dirty="0" smtClean="0"/>
              <a:t>HINT: Justify the text to the left and use font size between 16 and 24 </a:t>
            </a:r>
            <a:r>
              <a:rPr lang="en-US" baseline="0" dirty="0" smtClean="0">
                <a:sym typeface="Wingdings" panose="05000000000000000000" pitchFamily="2" charset="2"/>
              </a:rPr>
              <a:t> You may insert images of diagrams and/or charts.</a:t>
            </a:r>
          </a:p>
          <a:p>
            <a:r>
              <a:rPr lang="en-US" baseline="0" dirty="0" smtClean="0">
                <a:sym typeface="Wingdings" panose="05000000000000000000" pitchFamily="2" charset="2"/>
              </a:rPr>
              <a:t>Don’t forget to include project title, your name, teacher name and grade; at the bottom or side of the slide.</a:t>
            </a:r>
            <a:endParaRPr lang="en-US" dirty="0" smtClean="0"/>
          </a:p>
        </p:txBody>
      </p:sp>
      <p:sp>
        <p:nvSpPr>
          <p:cNvPr id="4" name="Slide Number Placeholder 3"/>
          <p:cNvSpPr>
            <a:spLocks noGrp="1"/>
          </p:cNvSpPr>
          <p:nvPr>
            <p:ph type="sldNum" sz="quarter" idx="10"/>
          </p:nvPr>
        </p:nvSpPr>
        <p:spPr/>
        <p:txBody>
          <a:bodyPr/>
          <a:lstStyle/>
          <a:p>
            <a:fld id="{DA342C1E-78F0-46CB-A260-2E74CABF1363}" type="slidenum">
              <a:rPr lang="en-US" smtClean="0"/>
              <a:t>9</a:t>
            </a:fld>
            <a:endParaRPr lang="en-US"/>
          </a:p>
        </p:txBody>
      </p:sp>
    </p:spTree>
    <p:extLst>
      <p:ext uri="{BB962C8B-B14F-4D97-AF65-F5344CB8AC3E}">
        <p14:creationId xmlns:p14="http://schemas.microsoft.com/office/powerpoint/2010/main" val="153009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March 2, 2015</a:t>
            </a:r>
            <a:endParaRPr lang="en-US"/>
          </a:p>
        </p:txBody>
      </p:sp>
      <p:sp>
        <p:nvSpPr>
          <p:cNvPr id="5" name="Footer Placeholder 4"/>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6" name="Slide Number Placeholder 5"/>
          <p:cNvSpPr>
            <a:spLocks noGrp="1"/>
          </p:cNvSpPr>
          <p:nvPr>
            <p:ph type="sldNum" sz="quarter" idx="12"/>
          </p:nvPr>
        </p:nvSpPr>
        <p:spPr/>
        <p:txBody>
          <a:bodyPr/>
          <a:lstStyle/>
          <a:p>
            <a:fld id="{D2DD2677-2B78-49CE-B33D-881DC39C20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 2015</a:t>
            </a:r>
            <a:endParaRPr lang="en-US"/>
          </a:p>
        </p:txBody>
      </p:sp>
      <p:sp>
        <p:nvSpPr>
          <p:cNvPr id="5" name="Footer Placeholder 4"/>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6" name="Slide Number Placeholder 5"/>
          <p:cNvSpPr>
            <a:spLocks noGrp="1"/>
          </p:cNvSpPr>
          <p:nvPr>
            <p:ph type="sldNum" sz="quarter" idx="12"/>
          </p:nvPr>
        </p:nvSpPr>
        <p:spPr/>
        <p:txBody>
          <a:bodyPr/>
          <a:lstStyle/>
          <a:p>
            <a:fld id="{D2DD2677-2B78-49CE-B33D-881DC39C20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 2015</a:t>
            </a:r>
            <a:endParaRPr lang="en-US"/>
          </a:p>
        </p:txBody>
      </p:sp>
      <p:sp>
        <p:nvSpPr>
          <p:cNvPr id="5" name="Footer Placeholder 4"/>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6" name="Slide Number Placeholder 5"/>
          <p:cNvSpPr>
            <a:spLocks noGrp="1"/>
          </p:cNvSpPr>
          <p:nvPr>
            <p:ph type="sldNum" sz="quarter" idx="12"/>
          </p:nvPr>
        </p:nvSpPr>
        <p:spPr/>
        <p:txBody>
          <a:bodyPr/>
          <a:lstStyle/>
          <a:p>
            <a:fld id="{D2DD2677-2B78-49CE-B33D-881DC39C20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 2015</a:t>
            </a:r>
            <a:endParaRPr lang="en-US"/>
          </a:p>
        </p:txBody>
      </p:sp>
      <p:sp>
        <p:nvSpPr>
          <p:cNvPr id="5" name="Footer Placeholder 4"/>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6" name="Slide Number Placeholder 5"/>
          <p:cNvSpPr>
            <a:spLocks noGrp="1"/>
          </p:cNvSpPr>
          <p:nvPr>
            <p:ph type="sldNum" sz="quarter" idx="12"/>
          </p:nvPr>
        </p:nvSpPr>
        <p:spPr/>
        <p:txBody>
          <a:bodyPr/>
          <a:lstStyle/>
          <a:p>
            <a:fld id="{D2DD2677-2B78-49CE-B33D-881DC39C20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2, 2015</a:t>
            </a:r>
            <a:endParaRPr lang="en-US"/>
          </a:p>
        </p:txBody>
      </p:sp>
      <p:sp>
        <p:nvSpPr>
          <p:cNvPr id="5" name="Footer Placeholder 4"/>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6" name="Slide Number Placeholder 5"/>
          <p:cNvSpPr>
            <a:spLocks noGrp="1"/>
          </p:cNvSpPr>
          <p:nvPr>
            <p:ph type="sldNum" sz="quarter" idx="12"/>
          </p:nvPr>
        </p:nvSpPr>
        <p:spPr/>
        <p:txBody>
          <a:bodyPr/>
          <a:lstStyle/>
          <a:p>
            <a:fld id="{D2DD2677-2B78-49CE-B33D-881DC39C20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March 2, 2015</a:t>
            </a:r>
            <a:endParaRPr lang="en-US"/>
          </a:p>
        </p:txBody>
      </p:sp>
      <p:sp>
        <p:nvSpPr>
          <p:cNvPr id="6" name="Footer Placeholder 5"/>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7" name="Slide Number Placeholder 6"/>
          <p:cNvSpPr>
            <a:spLocks noGrp="1"/>
          </p:cNvSpPr>
          <p:nvPr>
            <p:ph type="sldNum" sz="quarter" idx="12"/>
          </p:nvPr>
        </p:nvSpPr>
        <p:spPr/>
        <p:txBody>
          <a:bodyPr/>
          <a:lstStyle/>
          <a:p>
            <a:fld id="{D2DD2677-2B78-49CE-B33D-881DC39C20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2, 2015</a:t>
            </a:r>
            <a:endParaRPr lang="en-US"/>
          </a:p>
        </p:txBody>
      </p:sp>
      <p:sp>
        <p:nvSpPr>
          <p:cNvPr id="8" name="Footer Placeholder 7"/>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9" name="Slide Number Placeholder 8"/>
          <p:cNvSpPr>
            <a:spLocks noGrp="1"/>
          </p:cNvSpPr>
          <p:nvPr>
            <p:ph type="sldNum" sz="quarter" idx="12"/>
          </p:nvPr>
        </p:nvSpPr>
        <p:spPr/>
        <p:txBody>
          <a:bodyPr/>
          <a:lstStyle/>
          <a:p>
            <a:fld id="{D2DD2677-2B78-49CE-B33D-881DC39C20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2, 2015</a:t>
            </a:r>
            <a:endParaRPr lang="en-US"/>
          </a:p>
        </p:txBody>
      </p:sp>
      <p:sp>
        <p:nvSpPr>
          <p:cNvPr id="4" name="Footer Placeholder 3"/>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5" name="Slide Number Placeholder 4"/>
          <p:cNvSpPr>
            <a:spLocks noGrp="1"/>
          </p:cNvSpPr>
          <p:nvPr>
            <p:ph type="sldNum" sz="quarter" idx="12"/>
          </p:nvPr>
        </p:nvSpPr>
        <p:spPr/>
        <p:txBody>
          <a:bodyPr/>
          <a:lstStyle/>
          <a:p>
            <a:fld id="{D2DD2677-2B78-49CE-B33D-881DC39C20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 2015</a:t>
            </a:r>
            <a:endParaRPr lang="en-US"/>
          </a:p>
        </p:txBody>
      </p:sp>
      <p:sp>
        <p:nvSpPr>
          <p:cNvPr id="3" name="Footer Placeholder 2"/>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4" name="Slide Number Placeholder 3"/>
          <p:cNvSpPr>
            <a:spLocks noGrp="1"/>
          </p:cNvSpPr>
          <p:nvPr>
            <p:ph type="sldNum" sz="quarter" idx="12"/>
          </p:nvPr>
        </p:nvSpPr>
        <p:spPr/>
        <p:txBody>
          <a:bodyPr/>
          <a:lstStyle/>
          <a:p>
            <a:fld id="{D2DD2677-2B78-49CE-B33D-881DC39C20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 2015</a:t>
            </a:r>
            <a:endParaRPr lang="en-US"/>
          </a:p>
        </p:txBody>
      </p:sp>
      <p:sp>
        <p:nvSpPr>
          <p:cNvPr id="6" name="Footer Placeholder 5"/>
          <p:cNvSpPr>
            <a:spLocks noGrp="1"/>
          </p:cNvSpPr>
          <p:nvPr>
            <p:ph type="ftr" sz="quarter" idx="11"/>
          </p:nvPr>
        </p:nvSpPr>
        <p:spPr/>
        <p:txBody>
          <a:bodyPr/>
          <a:lstStyle/>
          <a:p>
            <a:r>
              <a:rPr lang="en-US" smtClean="0"/>
              <a:t>Roller Coaster Marbles: How Much Height to Loop the Loop? / Sara Miranda / Mrs. Rivera / 5Gr</a:t>
            </a:r>
            <a:endParaRPr lang="en-US"/>
          </a:p>
        </p:txBody>
      </p:sp>
      <p:sp>
        <p:nvSpPr>
          <p:cNvPr id="7" name="Slide Number Placeholder 6"/>
          <p:cNvSpPr>
            <a:spLocks noGrp="1"/>
          </p:cNvSpPr>
          <p:nvPr>
            <p:ph type="sldNum" sz="quarter" idx="12"/>
          </p:nvPr>
        </p:nvSpPr>
        <p:spPr/>
        <p:txBody>
          <a:bodyPr/>
          <a:lstStyle/>
          <a:p>
            <a:fld id="{D2DD2677-2B78-49CE-B33D-881DC39C207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t>March 2, 2015</a:t>
            </a:r>
            <a:endParaRPr lang="en-US"/>
          </a:p>
        </p:txBody>
      </p:sp>
      <p:sp>
        <p:nvSpPr>
          <p:cNvPr id="9" name="Slide Number Placeholder 8"/>
          <p:cNvSpPr>
            <a:spLocks noGrp="1"/>
          </p:cNvSpPr>
          <p:nvPr>
            <p:ph type="sldNum" sz="quarter" idx="11"/>
          </p:nvPr>
        </p:nvSpPr>
        <p:spPr/>
        <p:txBody>
          <a:bodyPr/>
          <a:lstStyle/>
          <a:p>
            <a:fld id="{D2DD2677-2B78-49CE-B33D-881DC39C207A}" type="slidenum">
              <a:rPr lang="en-US" smtClean="0"/>
              <a:t>‹#›</a:t>
            </a:fld>
            <a:endParaRPr lang="en-US"/>
          </a:p>
        </p:txBody>
      </p:sp>
      <p:sp>
        <p:nvSpPr>
          <p:cNvPr id="10" name="Footer Placeholder 9"/>
          <p:cNvSpPr>
            <a:spLocks noGrp="1"/>
          </p:cNvSpPr>
          <p:nvPr>
            <p:ph type="ftr" sz="quarter" idx="12"/>
          </p:nvPr>
        </p:nvSpPr>
        <p:spPr/>
        <p:txBody>
          <a:bodyPr/>
          <a:lstStyle/>
          <a:p>
            <a:r>
              <a:rPr lang="en-US" smtClean="0"/>
              <a:t>Roller Coaster Marbles: How Much Height to Loop the Loop? / Sara Miranda / Mrs. Rivera / 5Gr</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2DD2677-2B78-49CE-B33D-881DC39C207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Roller Coaster Marbles: How Much Height to Loop the Loop? / Sara Miranda / Mrs. Rivera / 5Gr</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US" smtClean="0"/>
              <a:t>March 2, 2015</a:t>
            </a: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7696200" cy="6678751"/>
          </a:xfrm>
          <a:prstGeom prst="rect">
            <a:avLst/>
          </a:prstGeom>
          <a:noFill/>
        </p:spPr>
        <p:txBody>
          <a:bodyPr wrap="square" rtlCol="0">
            <a:spAutoFit/>
          </a:bodyPr>
          <a:lstStyle/>
          <a:p>
            <a:r>
              <a:rPr lang="en-US" sz="2800" b="1" dirty="0" smtClean="0"/>
              <a:t>Power Point Slide Show GUIDELINES</a:t>
            </a:r>
          </a:p>
          <a:p>
            <a:endParaRPr lang="en-US" sz="2800" b="1" dirty="0" smtClean="0"/>
          </a:p>
          <a:p>
            <a:endParaRPr lang="en-US" sz="2800" b="1" dirty="0"/>
          </a:p>
          <a:p>
            <a:endParaRPr lang="en-US" sz="2800" b="1" dirty="0" smtClean="0"/>
          </a:p>
          <a:p>
            <a:endParaRPr lang="en-US" sz="2800" b="1" dirty="0" smtClean="0"/>
          </a:p>
          <a:p>
            <a:endParaRPr lang="en-US" sz="4000" b="1" dirty="0"/>
          </a:p>
          <a:p>
            <a:endParaRPr lang="en-US" sz="4000" b="1" dirty="0" smtClean="0"/>
          </a:p>
          <a:p>
            <a:endParaRPr lang="en-US" sz="4000" b="1" dirty="0"/>
          </a:p>
          <a:p>
            <a:endParaRPr lang="en-US" sz="4000" b="1" dirty="0" smtClean="0"/>
          </a:p>
          <a:p>
            <a:endParaRPr lang="en-US" sz="4000" b="1" dirty="0"/>
          </a:p>
          <a:p>
            <a:endParaRPr lang="en-US" sz="4000" b="1" dirty="0" smtClean="0"/>
          </a:p>
          <a:p>
            <a:r>
              <a:rPr lang="en-US" sz="2400" b="1" dirty="0" smtClean="0">
                <a:solidFill>
                  <a:srgbClr val="FF0000"/>
                </a:solidFill>
              </a:rPr>
              <a:t>See teacher example</a:t>
            </a:r>
          </a:p>
          <a:p>
            <a:r>
              <a:rPr lang="en-US" sz="2400" b="1" i="1" u="sng" dirty="0" smtClean="0"/>
              <a:t>Delete this slide after you complete your slide show</a:t>
            </a:r>
            <a:endParaRPr lang="en-US" sz="2400" b="1" i="1" u="sng" dirty="0"/>
          </a:p>
        </p:txBody>
      </p:sp>
      <p:sp>
        <p:nvSpPr>
          <p:cNvPr id="5" name="TextBox 4"/>
          <p:cNvSpPr txBox="1"/>
          <p:nvPr/>
        </p:nvSpPr>
        <p:spPr>
          <a:xfrm>
            <a:off x="685800" y="838200"/>
            <a:ext cx="7467600" cy="5539978"/>
          </a:xfrm>
          <a:prstGeom prst="rect">
            <a:avLst/>
          </a:prstGeom>
          <a:noFill/>
        </p:spPr>
        <p:txBody>
          <a:bodyPr wrap="square" rtlCol="0">
            <a:spAutoFit/>
          </a:bodyPr>
          <a:lstStyle/>
          <a:p>
            <a:pPr marL="285750" indent="-285750">
              <a:buFont typeface="Wingdings" panose="05000000000000000000" pitchFamily="2" charset="2"/>
              <a:buChar char="§"/>
            </a:pPr>
            <a:r>
              <a:rPr lang="en-US" sz="2400" b="1" dirty="0" smtClean="0"/>
              <a:t>Choose a pleasant background </a:t>
            </a:r>
          </a:p>
          <a:p>
            <a:r>
              <a:rPr lang="en-US" sz="2400" b="1" dirty="0"/>
              <a:t> </a:t>
            </a:r>
            <a:r>
              <a:rPr lang="en-US" sz="2400" b="1" dirty="0" smtClean="0"/>
              <a:t>   </a:t>
            </a:r>
            <a:r>
              <a:rPr lang="en-US" dirty="0" smtClean="0"/>
              <a:t>(same color for all slides)  located in the DESIGN tab / Format Background</a:t>
            </a:r>
          </a:p>
          <a:p>
            <a:pPr marL="285750" indent="-285750">
              <a:buFont typeface="Wingdings" panose="05000000000000000000" pitchFamily="2" charset="2"/>
              <a:buChar char="§"/>
            </a:pPr>
            <a:r>
              <a:rPr lang="en-US" sz="2400" b="1" dirty="0" smtClean="0"/>
              <a:t>Choose a clear and easy to read font</a:t>
            </a:r>
            <a:r>
              <a:rPr lang="en-US" b="1" dirty="0" smtClean="0"/>
              <a:t>  </a:t>
            </a:r>
            <a:r>
              <a:rPr lang="en-US" dirty="0" smtClean="0"/>
              <a:t>(no cursive) you </a:t>
            </a:r>
            <a:r>
              <a:rPr lang="en-US" dirty="0"/>
              <a:t>can adjust </a:t>
            </a:r>
            <a:r>
              <a:rPr lang="en-US" dirty="0" smtClean="0"/>
              <a:t>size </a:t>
            </a:r>
            <a:r>
              <a:rPr lang="en-US" dirty="0"/>
              <a:t>to fix the text contained in each </a:t>
            </a:r>
            <a:r>
              <a:rPr lang="en-US" dirty="0" smtClean="0"/>
              <a:t>slide; between 18 points </a:t>
            </a:r>
            <a:r>
              <a:rPr lang="en-US" dirty="0"/>
              <a:t>or </a:t>
            </a:r>
            <a:r>
              <a:rPr lang="en-US" dirty="0" smtClean="0"/>
              <a:t>larger; exceptions will be noted at the bottom of each slide.</a:t>
            </a:r>
          </a:p>
          <a:p>
            <a:pPr marL="285750" indent="-285750">
              <a:buFont typeface="Wingdings" panose="05000000000000000000" pitchFamily="2" charset="2"/>
              <a:buChar char="§"/>
            </a:pPr>
            <a:r>
              <a:rPr lang="en-US" sz="2400" b="1" dirty="0" smtClean="0"/>
              <a:t>Read teacher notes and HINTS </a:t>
            </a:r>
            <a:r>
              <a:rPr lang="en-US" dirty="0" smtClean="0"/>
              <a:t>posted at the bottom of each slide. You should delete this notes after you are complete your slide show.</a:t>
            </a:r>
            <a:endParaRPr lang="en-US" dirty="0"/>
          </a:p>
          <a:p>
            <a:pPr marL="285750" indent="-285750">
              <a:buFont typeface="Wingdings" panose="05000000000000000000" pitchFamily="2" charset="2"/>
              <a:buChar char="§"/>
            </a:pPr>
            <a:r>
              <a:rPr lang="en-US" sz="2400" b="1" dirty="0" smtClean="0"/>
              <a:t>Label all slides</a:t>
            </a:r>
            <a:r>
              <a:rPr lang="en-US" sz="2400" dirty="0" smtClean="0"/>
              <a:t> </a:t>
            </a:r>
            <a:r>
              <a:rPr lang="en-US" dirty="0"/>
              <a:t>with its corresponding component at the top and at the </a:t>
            </a:r>
            <a:r>
              <a:rPr lang="en-US" dirty="0" smtClean="0"/>
              <a:t>bottom or slide include </a:t>
            </a:r>
            <a:r>
              <a:rPr lang="en-US" dirty="0"/>
              <a:t>your project title, name, teacher name and </a:t>
            </a:r>
            <a:r>
              <a:rPr lang="en-US" dirty="0" smtClean="0"/>
              <a:t>grade</a:t>
            </a:r>
          </a:p>
          <a:p>
            <a:pPr marL="285750" indent="-285750">
              <a:buFont typeface="Wingdings" panose="05000000000000000000" pitchFamily="2" charset="2"/>
              <a:buChar char="§"/>
            </a:pPr>
            <a:r>
              <a:rPr lang="en-US" sz="2400" b="1" dirty="0" smtClean="0"/>
              <a:t>You may insert </a:t>
            </a:r>
            <a:r>
              <a:rPr lang="en-US" dirty="0" smtClean="0"/>
              <a:t>video, audio, free clipart, transitions, and animations.</a:t>
            </a:r>
            <a:endParaRPr lang="en-US" dirty="0"/>
          </a:p>
          <a:p>
            <a:pPr marL="285750" indent="-285750">
              <a:buFont typeface="Wingdings" panose="05000000000000000000" pitchFamily="2" charset="2"/>
              <a:buChar char="§"/>
            </a:pPr>
            <a:r>
              <a:rPr lang="en-US" sz="2400" b="1" dirty="0" smtClean="0"/>
              <a:t>Don’t use more that 30 slides </a:t>
            </a:r>
            <a:r>
              <a:rPr lang="en-US" dirty="0" smtClean="0"/>
              <a:t>if more are required please consult with me.</a:t>
            </a:r>
          </a:p>
          <a:p>
            <a:pPr marL="285750" indent="-285750">
              <a:buFont typeface="Wingdings" panose="05000000000000000000" pitchFamily="2" charset="2"/>
              <a:buChar char="§"/>
            </a:pPr>
            <a:r>
              <a:rPr lang="en-US" sz="2400" b="1" dirty="0" smtClean="0"/>
              <a:t>Refer to the rubric  </a:t>
            </a:r>
            <a:r>
              <a:rPr lang="en-US" dirty="0" smtClean="0"/>
              <a:t>to ensure you meet the criteria to earn the most points possible.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6" name="Footer Placeholder 5"/>
          <p:cNvSpPr>
            <a:spLocks noGrp="1"/>
          </p:cNvSpPr>
          <p:nvPr>
            <p:ph type="ftr" sz="quarter" idx="11"/>
          </p:nvPr>
        </p:nvSpPr>
        <p:spPr/>
        <p:txBody>
          <a:bodyPr/>
          <a:lstStyle/>
          <a:p>
            <a:pPr algn="l"/>
            <a:r>
              <a:rPr lang="en-US" dirty="0" smtClean="0"/>
              <a:t>Roller Coaster Marbles: How Much Height to Loop the Loop? </a:t>
            </a:r>
          </a:p>
          <a:p>
            <a:pPr algn="l"/>
            <a:r>
              <a:rPr lang="en-US" dirty="0" smtClean="0"/>
              <a:t>Sara Miranda / Mrs. Rivera / 5Gr</a:t>
            </a:r>
            <a:endParaRPr lang="en-US" dirty="0"/>
          </a:p>
        </p:txBody>
      </p:sp>
    </p:spTree>
    <p:extLst>
      <p:ext uri="{BB962C8B-B14F-4D97-AF65-F5344CB8AC3E}">
        <p14:creationId xmlns:p14="http://schemas.microsoft.com/office/powerpoint/2010/main" val="320713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Bibliography</a:t>
            </a:r>
            <a:endParaRPr lang="en-US" sz="4800" b="1" dirty="0">
              <a:solidFill>
                <a:srgbClr val="FF0000"/>
              </a:solidFill>
              <a:latin typeface="Century Gothic" panose="020B0502020202020204" pitchFamily="34" charset="0"/>
            </a:endParaRPr>
          </a:p>
        </p:txBody>
      </p:sp>
      <p:sp>
        <p:nvSpPr>
          <p:cNvPr id="2" name="TextBox 1"/>
          <p:cNvSpPr txBox="1"/>
          <p:nvPr/>
        </p:nvSpPr>
        <p:spPr>
          <a:xfrm>
            <a:off x="685800" y="1219200"/>
            <a:ext cx="457200" cy="369332"/>
          </a:xfrm>
          <a:prstGeom prst="rect">
            <a:avLst/>
          </a:prstGeom>
          <a:noFill/>
        </p:spPr>
        <p:txBody>
          <a:bodyPr wrap="square" rtlCol="0">
            <a:spAutoFit/>
          </a:bodyPr>
          <a:lstStyle/>
          <a:p>
            <a:r>
              <a:rPr lang="en-US" dirty="0" smtClean="0"/>
              <a:t>1</a:t>
            </a:r>
            <a:endParaRPr lang="en-US" dirty="0"/>
          </a:p>
        </p:txBody>
      </p:sp>
      <p:sp>
        <p:nvSpPr>
          <p:cNvPr id="13" name="TextBox 12"/>
          <p:cNvSpPr txBox="1"/>
          <p:nvPr/>
        </p:nvSpPr>
        <p:spPr>
          <a:xfrm>
            <a:off x="685800" y="3745468"/>
            <a:ext cx="457200" cy="369332"/>
          </a:xfrm>
          <a:prstGeom prst="rect">
            <a:avLst/>
          </a:prstGeom>
          <a:noFill/>
        </p:spPr>
        <p:txBody>
          <a:bodyPr wrap="square" rtlCol="0">
            <a:spAutoFit/>
          </a:bodyPr>
          <a:lstStyle/>
          <a:p>
            <a:r>
              <a:rPr lang="en-US" dirty="0" smtClean="0"/>
              <a:t>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19034609"/>
              </p:ext>
            </p:extLst>
          </p:nvPr>
        </p:nvGraphicFramePr>
        <p:xfrm>
          <a:off x="1157377" y="3810000"/>
          <a:ext cx="6919824" cy="2537460"/>
        </p:xfrm>
        <a:graphic>
          <a:graphicData uri="http://schemas.openxmlformats.org/drawingml/2006/table">
            <a:tbl>
              <a:tblPr firstRow="1" bandRow="1">
                <a:tableStyleId>{5940675A-B579-460E-94D1-54222C63F5DA}</a:tableStyleId>
              </a:tblPr>
              <a:tblGrid>
                <a:gridCol w="2306608"/>
                <a:gridCol w="2306608"/>
                <a:gridCol w="2306608"/>
              </a:tblGrid>
              <a:tr h="297180">
                <a:tc gridSpan="3">
                  <a:txBody>
                    <a:bodyPr/>
                    <a:lstStyle/>
                    <a:p>
                      <a:r>
                        <a:rPr lang="en-US" sz="1200" dirty="0" smtClean="0">
                          <a:latin typeface="Agency FB" panose="020B0503020202020204" pitchFamily="34" charset="0"/>
                        </a:rPr>
                        <a:t>This source is a:              book</a:t>
                      </a:r>
                      <a:r>
                        <a:rPr lang="en-US" sz="1200" baseline="0" dirty="0" smtClean="0">
                          <a:latin typeface="Agency FB" panose="020B0503020202020204" pitchFamily="34" charset="0"/>
                        </a:rPr>
                        <a:t>                         magazine                    newspaper                  website                     other: </a:t>
                      </a:r>
                      <a:endParaRPr lang="en-US" sz="1200" dirty="0">
                        <a:latin typeface="Agency FB" panose="020B0503020202020204" pitchFamily="34" charset="0"/>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gridSpan="3">
                  <a:txBody>
                    <a:bodyPr/>
                    <a:lstStyle/>
                    <a:p>
                      <a:r>
                        <a:rPr lang="en-US" sz="1200" dirty="0" smtClean="0">
                          <a:latin typeface="Agency FB" panose="020B0503020202020204" pitchFamily="34" charset="0"/>
                        </a:rPr>
                        <a:t>Author’s Last Name                                                                      First Name                                                                       Middle Initial</a:t>
                      </a:r>
                      <a:endParaRPr lang="en-US" sz="1200" dirty="0">
                        <a:latin typeface="Agency FB" panose="020B0503020202020204" pitchFamily="34" charset="0"/>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a:txBody>
                    <a:bodyPr/>
                    <a:lstStyle/>
                    <a:p>
                      <a:r>
                        <a:rPr lang="en-US" sz="1200" dirty="0" smtClean="0">
                          <a:latin typeface="Agency FB" panose="020B0503020202020204" pitchFamily="34" charset="0"/>
                        </a:rPr>
                        <a:t>Date Published</a:t>
                      </a:r>
                      <a:endParaRPr lang="en-US" sz="1200" dirty="0">
                        <a:latin typeface="Agency FB" panose="020B0503020202020204" pitchFamily="34" charset="0"/>
                      </a:endParaRPr>
                    </a:p>
                  </a:txBody>
                  <a:tcPr>
                    <a:solidFill>
                      <a:schemeClr val="bg1"/>
                    </a:solidFill>
                  </a:tcPr>
                </a:tc>
                <a:tc gridSpan="2">
                  <a:txBody>
                    <a:bodyPr/>
                    <a:lstStyle/>
                    <a:p>
                      <a:r>
                        <a:rPr lang="en-US" sz="1200" dirty="0" smtClean="0">
                          <a:latin typeface="Agency FB" panose="020B0503020202020204" pitchFamily="34" charset="0"/>
                        </a:rPr>
                        <a:t>Title of Publication/Website  </a:t>
                      </a:r>
                      <a:r>
                        <a:rPr lang="en-US" sz="1200" dirty="0" smtClean="0">
                          <a:latin typeface="+mn-lt"/>
                        </a:rPr>
                        <a:t>Mystery Science</a:t>
                      </a:r>
                      <a:endParaRPr lang="en-US" sz="1200" dirty="0">
                        <a:latin typeface="+mn-lt"/>
                      </a:endParaRPr>
                    </a:p>
                  </a:txBody>
                  <a:tcPr>
                    <a:solidFill>
                      <a:schemeClr val="bg1"/>
                    </a:solidFill>
                  </a:tcPr>
                </a:tc>
                <a:tc hMerge="1">
                  <a:txBody>
                    <a:bodyPr/>
                    <a:lstStyle/>
                    <a:p>
                      <a:endParaRPr lang="en-US" sz="1400" dirty="0"/>
                    </a:p>
                  </a:txBody>
                  <a:tcPr/>
                </a:tc>
              </a:tr>
              <a:tr h="297180">
                <a:tc gridSpan="3">
                  <a:txBody>
                    <a:bodyPr/>
                    <a:lstStyle/>
                    <a:p>
                      <a:r>
                        <a:rPr lang="en-US" sz="1200" dirty="0" smtClean="0">
                          <a:latin typeface="Agency FB" panose="020B0503020202020204" pitchFamily="34" charset="0"/>
                        </a:rPr>
                        <a:t>Title of</a:t>
                      </a:r>
                      <a:r>
                        <a:rPr lang="en-US" sz="1200" baseline="0" dirty="0" smtClean="0">
                          <a:latin typeface="Agency FB" panose="020B0503020202020204" pitchFamily="34" charset="0"/>
                        </a:rPr>
                        <a:t> Article </a:t>
                      </a:r>
                      <a:r>
                        <a:rPr lang="en-US" sz="1200" baseline="0" dirty="0" smtClean="0">
                          <a:latin typeface="+mn-lt"/>
                        </a:rPr>
                        <a:t>Why is the first hill of the roller coaster always the highest? </a:t>
                      </a:r>
                      <a:endParaRPr lang="en-US" sz="1200" dirty="0">
                        <a:latin typeface="+mn-lt"/>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a:txBody>
                    <a:bodyPr/>
                    <a:lstStyle/>
                    <a:p>
                      <a:r>
                        <a:rPr lang="en-US" sz="1200" dirty="0" smtClean="0">
                          <a:latin typeface="Agency FB" panose="020B0503020202020204" pitchFamily="34" charset="0"/>
                        </a:rPr>
                        <a:t>Place Published</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Publisher</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Editor</a:t>
                      </a:r>
                      <a:endParaRPr lang="en-US" sz="1200" dirty="0">
                        <a:latin typeface="Agency FB" panose="020B0503020202020204" pitchFamily="34" charset="0"/>
                      </a:endParaRPr>
                    </a:p>
                  </a:txBody>
                  <a:tcPr>
                    <a:solidFill>
                      <a:schemeClr val="bg1"/>
                    </a:solidFill>
                  </a:tcPr>
                </a:tc>
              </a:tr>
              <a:tr h="297180">
                <a:tc>
                  <a:txBody>
                    <a:bodyPr/>
                    <a:lstStyle/>
                    <a:p>
                      <a:r>
                        <a:rPr lang="en-US" sz="1200" dirty="0" smtClean="0">
                          <a:latin typeface="Agency FB" panose="020B0503020202020204" pitchFamily="34" charset="0"/>
                        </a:rPr>
                        <a:t>Edition</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Volume Number</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Page Number(s)</a:t>
                      </a:r>
                      <a:endParaRPr lang="en-US" sz="1200" dirty="0">
                        <a:latin typeface="Agency FB" panose="020B0503020202020204" pitchFamily="34" charset="0"/>
                      </a:endParaRPr>
                    </a:p>
                  </a:txBody>
                  <a:tcPr>
                    <a:solidFill>
                      <a:schemeClr val="bg1"/>
                    </a:solidFill>
                  </a:tcPr>
                </a:tc>
              </a:tr>
              <a:tr h="297180">
                <a:tc gridSpan="3">
                  <a:txBody>
                    <a:bodyPr/>
                    <a:lstStyle/>
                    <a:p>
                      <a:r>
                        <a:rPr lang="en-US" sz="1200" dirty="0" smtClean="0">
                          <a:latin typeface="Agency FB" panose="020B0503020202020204" pitchFamily="34" charset="0"/>
                        </a:rPr>
                        <a:t>Website is a                    company             organization           government           newspaper/magazine        other</a:t>
                      </a:r>
                      <a:endParaRPr lang="en-US" sz="1200" dirty="0">
                        <a:latin typeface="Agency FB" panose="020B0503020202020204" pitchFamily="34" charset="0"/>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gridSpan="2">
                  <a:txBody>
                    <a:bodyPr/>
                    <a:lstStyle/>
                    <a:p>
                      <a:r>
                        <a:rPr lang="en-US" sz="1200" dirty="0" smtClean="0">
                          <a:latin typeface="Agency FB" panose="020B0503020202020204" pitchFamily="34" charset="0"/>
                        </a:rPr>
                        <a:t>URL  http://</a:t>
                      </a:r>
                      <a:r>
                        <a:rPr lang="en-US" sz="1200" dirty="0" smtClean="0">
                          <a:latin typeface="+mn-lt"/>
                        </a:rPr>
                        <a:t>mysteryscience.com/energy/mystery-3/energy-collisions/34?r=625513</a:t>
                      </a:r>
                      <a:endParaRPr lang="en-US" sz="1200" dirty="0">
                        <a:latin typeface="+mn-lt"/>
                      </a:endParaRPr>
                    </a:p>
                  </a:txBody>
                  <a:tcPr>
                    <a:solidFill>
                      <a:schemeClr val="bg1"/>
                    </a:solidFill>
                  </a:tcPr>
                </a:tc>
                <a:tc hMerge="1">
                  <a:txBody>
                    <a:bodyPr/>
                    <a:lstStyle/>
                    <a:p>
                      <a:endParaRPr lang="en-US" sz="1400" dirty="0"/>
                    </a:p>
                  </a:txBody>
                  <a:tcPr/>
                </a:tc>
                <a:tc>
                  <a:txBody>
                    <a:bodyPr/>
                    <a:lstStyle/>
                    <a:p>
                      <a:r>
                        <a:rPr lang="en-US" sz="1200" dirty="0" smtClean="0">
                          <a:latin typeface="Agency FB" panose="020B0503020202020204" pitchFamily="34" charset="0"/>
                        </a:rPr>
                        <a:t>Last date</a:t>
                      </a:r>
                      <a:r>
                        <a:rPr lang="en-US" sz="1200" baseline="0" dirty="0" smtClean="0">
                          <a:latin typeface="Agency FB" panose="020B0503020202020204" pitchFamily="34" charset="0"/>
                        </a:rPr>
                        <a:t> of Access   </a:t>
                      </a:r>
                      <a:r>
                        <a:rPr lang="en-US" sz="1200" baseline="0" dirty="0" smtClean="0">
                          <a:latin typeface="+mn-lt"/>
                        </a:rPr>
                        <a:t>Dec 2015</a:t>
                      </a:r>
                      <a:endParaRPr lang="en-US" sz="1200" dirty="0">
                        <a:latin typeface="+mn-lt"/>
                      </a:endParaRPr>
                    </a:p>
                  </a:txBody>
                  <a:tcPr>
                    <a:solidFill>
                      <a:schemeClr val="bg1"/>
                    </a:solidFill>
                  </a:tcPr>
                </a:tc>
              </a:tr>
            </a:tbl>
          </a:graphicData>
        </a:graphic>
      </p:graphicFrame>
      <p:sp>
        <p:nvSpPr>
          <p:cNvPr id="4" name="Rectangle 3"/>
          <p:cNvSpPr/>
          <p:nvPr/>
        </p:nvSpPr>
        <p:spPr>
          <a:xfrm>
            <a:off x="2209800" y="38862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ectangle 9"/>
          <p:cNvSpPr/>
          <p:nvPr/>
        </p:nvSpPr>
        <p:spPr>
          <a:xfrm>
            <a:off x="3200400" y="38862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Rectangle 10"/>
          <p:cNvSpPr/>
          <p:nvPr/>
        </p:nvSpPr>
        <p:spPr>
          <a:xfrm>
            <a:off x="4267200" y="38862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ectangle 14"/>
          <p:cNvSpPr/>
          <p:nvPr/>
        </p:nvSpPr>
        <p:spPr>
          <a:xfrm>
            <a:off x="5334000" y="38862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X</a:t>
            </a:r>
            <a:endParaRPr lang="en-US" sz="1400" dirty="0">
              <a:solidFill>
                <a:schemeClr val="tx1"/>
              </a:solidFill>
            </a:endParaRPr>
          </a:p>
        </p:txBody>
      </p:sp>
      <p:sp>
        <p:nvSpPr>
          <p:cNvPr id="16" name="Rectangle 15"/>
          <p:cNvSpPr/>
          <p:nvPr/>
        </p:nvSpPr>
        <p:spPr>
          <a:xfrm>
            <a:off x="6324600" y="38862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7" name="Rectangle 16"/>
          <p:cNvSpPr/>
          <p:nvPr/>
        </p:nvSpPr>
        <p:spPr>
          <a:xfrm>
            <a:off x="2205487" y="56388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X</a:t>
            </a:r>
            <a:endParaRPr lang="en-US" sz="1400" dirty="0">
              <a:solidFill>
                <a:schemeClr val="tx1"/>
              </a:solidFill>
            </a:endParaRPr>
          </a:p>
        </p:txBody>
      </p:sp>
      <p:sp>
        <p:nvSpPr>
          <p:cNvPr id="18" name="Rectangle 17"/>
          <p:cNvSpPr/>
          <p:nvPr/>
        </p:nvSpPr>
        <p:spPr>
          <a:xfrm>
            <a:off x="3048000" y="56388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9" name="Rectangle 18"/>
          <p:cNvSpPr/>
          <p:nvPr/>
        </p:nvSpPr>
        <p:spPr>
          <a:xfrm>
            <a:off x="3962400" y="56388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 name="Rectangle 19"/>
          <p:cNvSpPr/>
          <p:nvPr/>
        </p:nvSpPr>
        <p:spPr>
          <a:xfrm>
            <a:off x="4876800" y="56388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Rectangle 20"/>
          <p:cNvSpPr/>
          <p:nvPr/>
        </p:nvSpPr>
        <p:spPr>
          <a:xfrm>
            <a:off x="6172200" y="56388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1488808289"/>
              </p:ext>
            </p:extLst>
          </p:nvPr>
        </p:nvGraphicFramePr>
        <p:xfrm>
          <a:off x="1157376" y="1219200"/>
          <a:ext cx="6919824" cy="2537460"/>
        </p:xfrm>
        <a:graphic>
          <a:graphicData uri="http://schemas.openxmlformats.org/drawingml/2006/table">
            <a:tbl>
              <a:tblPr firstRow="1" bandRow="1">
                <a:tableStyleId>{5940675A-B579-460E-94D1-54222C63F5DA}</a:tableStyleId>
              </a:tblPr>
              <a:tblGrid>
                <a:gridCol w="2306608"/>
                <a:gridCol w="2306608"/>
                <a:gridCol w="2306608"/>
              </a:tblGrid>
              <a:tr h="297180">
                <a:tc gridSpan="3">
                  <a:txBody>
                    <a:bodyPr/>
                    <a:lstStyle/>
                    <a:p>
                      <a:r>
                        <a:rPr lang="en-US" sz="1200" dirty="0" smtClean="0">
                          <a:latin typeface="Agency FB" panose="020B0503020202020204" pitchFamily="34" charset="0"/>
                        </a:rPr>
                        <a:t>This source is a:              book</a:t>
                      </a:r>
                      <a:r>
                        <a:rPr lang="en-US" sz="1200" baseline="0" dirty="0" smtClean="0">
                          <a:latin typeface="Agency FB" panose="020B0503020202020204" pitchFamily="34" charset="0"/>
                        </a:rPr>
                        <a:t>                         magazine                    newspaper                  website                     other: </a:t>
                      </a:r>
                      <a:endParaRPr lang="en-US" sz="1200" dirty="0">
                        <a:latin typeface="Agency FB" panose="020B0503020202020204" pitchFamily="34" charset="0"/>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gridSpan="3">
                  <a:txBody>
                    <a:bodyPr/>
                    <a:lstStyle/>
                    <a:p>
                      <a:r>
                        <a:rPr lang="en-US" sz="1200" dirty="0" smtClean="0">
                          <a:latin typeface="Agency FB" panose="020B0503020202020204" pitchFamily="34" charset="0"/>
                        </a:rPr>
                        <a:t>Author’s Last Name                                                                      First Name                                                                       Middle Initial</a:t>
                      </a:r>
                      <a:endParaRPr lang="en-US" sz="1200" dirty="0">
                        <a:latin typeface="Agency FB" panose="020B0503020202020204" pitchFamily="34" charset="0"/>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a:txBody>
                    <a:bodyPr/>
                    <a:lstStyle/>
                    <a:p>
                      <a:r>
                        <a:rPr lang="en-US" sz="1200" dirty="0" smtClean="0">
                          <a:latin typeface="Agency FB" panose="020B0503020202020204" pitchFamily="34" charset="0"/>
                        </a:rPr>
                        <a:t>Date Published</a:t>
                      </a:r>
                      <a:endParaRPr lang="en-US" sz="1200" dirty="0">
                        <a:latin typeface="Agency FB" panose="020B0503020202020204" pitchFamily="34" charset="0"/>
                      </a:endParaRPr>
                    </a:p>
                  </a:txBody>
                  <a:tcPr>
                    <a:solidFill>
                      <a:schemeClr val="bg1"/>
                    </a:solidFill>
                  </a:tcPr>
                </a:tc>
                <a:tc gridSpan="2">
                  <a:txBody>
                    <a:bodyPr/>
                    <a:lstStyle/>
                    <a:p>
                      <a:r>
                        <a:rPr lang="en-US" sz="1200" dirty="0" smtClean="0">
                          <a:latin typeface="Agency FB" panose="020B0503020202020204" pitchFamily="34" charset="0"/>
                        </a:rPr>
                        <a:t>Title of Publication/Website </a:t>
                      </a:r>
                      <a:r>
                        <a:rPr lang="en-US" sz="1200" dirty="0" smtClean="0">
                          <a:latin typeface="+mn-lt"/>
                        </a:rPr>
                        <a:t>Science Buddies</a:t>
                      </a:r>
                      <a:endParaRPr lang="en-US" sz="1200" dirty="0">
                        <a:latin typeface="+mn-lt"/>
                      </a:endParaRPr>
                    </a:p>
                  </a:txBody>
                  <a:tcPr>
                    <a:solidFill>
                      <a:schemeClr val="bg1"/>
                    </a:solidFill>
                  </a:tcPr>
                </a:tc>
                <a:tc hMerge="1">
                  <a:txBody>
                    <a:bodyPr/>
                    <a:lstStyle/>
                    <a:p>
                      <a:endParaRPr lang="en-US" sz="1400" dirty="0"/>
                    </a:p>
                  </a:txBody>
                  <a:tcPr/>
                </a:tc>
              </a:tr>
              <a:tr h="297180">
                <a:tc gridSpan="3">
                  <a:txBody>
                    <a:bodyPr/>
                    <a:lstStyle/>
                    <a:p>
                      <a:r>
                        <a:rPr lang="en-US" sz="1200" dirty="0" smtClean="0">
                          <a:latin typeface="Agency FB" panose="020B0503020202020204" pitchFamily="34" charset="0"/>
                        </a:rPr>
                        <a:t>Title of</a:t>
                      </a:r>
                      <a:r>
                        <a:rPr lang="en-US" sz="1200" baseline="0" dirty="0" smtClean="0">
                          <a:latin typeface="Agency FB" panose="020B0503020202020204" pitchFamily="34" charset="0"/>
                        </a:rPr>
                        <a:t> Article </a:t>
                      </a:r>
                      <a:r>
                        <a:rPr lang="en-US" sz="1200" baseline="0" dirty="0" smtClean="0">
                          <a:latin typeface="+mn-lt"/>
                        </a:rPr>
                        <a:t>Roller Coaster Marbles: How Much Height to Loop the Loop?</a:t>
                      </a:r>
                      <a:endParaRPr lang="en-US" sz="1200" dirty="0">
                        <a:latin typeface="+mn-lt"/>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a:txBody>
                    <a:bodyPr/>
                    <a:lstStyle/>
                    <a:p>
                      <a:r>
                        <a:rPr lang="en-US" sz="1200" dirty="0" smtClean="0">
                          <a:latin typeface="Agency FB" panose="020B0503020202020204" pitchFamily="34" charset="0"/>
                        </a:rPr>
                        <a:t>Place Published</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Publisher</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Editor</a:t>
                      </a:r>
                      <a:endParaRPr lang="en-US" sz="1200" dirty="0">
                        <a:latin typeface="Agency FB" panose="020B0503020202020204" pitchFamily="34" charset="0"/>
                      </a:endParaRPr>
                    </a:p>
                  </a:txBody>
                  <a:tcPr>
                    <a:solidFill>
                      <a:schemeClr val="bg1"/>
                    </a:solidFill>
                  </a:tcPr>
                </a:tc>
              </a:tr>
              <a:tr h="297180">
                <a:tc>
                  <a:txBody>
                    <a:bodyPr/>
                    <a:lstStyle/>
                    <a:p>
                      <a:r>
                        <a:rPr lang="en-US" sz="1200" dirty="0" smtClean="0">
                          <a:latin typeface="Agency FB" panose="020B0503020202020204" pitchFamily="34" charset="0"/>
                        </a:rPr>
                        <a:t>Edition</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Volume Number</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Page Number(s)</a:t>
                      </a:r>
                      <a:endParaRPr lang="en-US" sz="1200" dirty="0">
                        <a:latin typeface="Agency FB" panose="020B0503020202020204" pitchFamily="34" charset="0"/>
                      </a:endParaRPr>
                    </a:p>
                  </a:txBody>
                  <a:tcPr>
                    <a:solidFill>
                      <a:schemeClr val="bg1"/>
                    </a:solidFill>
                  </a:tcPr>
                </a:tc>
              </a:tr>
              <a:tr h="297180">
                <a:tc gridSpan="3">
                  <a:txBody>
                    <a:bodyPr/>
                    <a:lstStyle/>
                    <a:p>
                      <a:r>
                        <a:rPr lang="en-US" sz="1200" dirty="0" smtClean="0">
                          <a:latin typeface="Agency FB" panose="020B0503020202020204" pitchFamily="34" charset="0"/>
                        </a:rPr>
                        <a:t>Website is a                    company             organization           government           newspaper/magazine        other</a:t>
                      </a:r>
                      <a:endParaRPr lang="en-US" sz="1200" dirty="0">
                        <a:latin typeface="Agency FB" panose="020B0503020202020204" pitchFamily="34" charset="0"/>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gridSpan="2">
                  <a:txBody>
                    <a:bodyPr/>
                    <a:lstStyle/>
                    <a:p>
                      <a:r>
                        <a:rPr lang="en-US" sz="1200" dirty="0" smtClean="0">
                          <a:latin typeface="Agency FB" panose="020B0503020202020204" pitchFamily="34" charset="0"/>
                        </a:rPr>
                        <a:t>URL  http://</a:t>
                      </a:r>
                      <a:r>
                        <a:rPr lang="en-US" sz="1200" dirty="0" smtClean="0">
                          <a:latin typeface="+mn-lt"/>
                        </a:rPr>
                        <a:t>www.sciencebuddies.org/science-fair-projects/project_ideas/Phys_p036.shtml#summary</a:t>
                      </a:r>
                      <a:endParaRPr lang="en-US" sz="1200" dirty="0">
                        <a:latin typeface="+mn-lt"/>
                      </a:endParaRPr>
                    </a:p>
                  </a:txBody>
                  <a:tcPr>
                    <a:solidFill>
                      <a:schemeClr val="bg1"/>
                    </a:solidFill>
                  </a:tcPr>
                </a:tc>
                <a:tc hMerge="1">
                  <a:txBody>
                    <a:bodyPr/>
                    <a:lstStyle/>
                    <a:p>
                      <a:endParaRPr lang="en-US" sz="1400" dirty="0"/>
                    </a:p>
                  </a:txBody>
                  <a:tcPr/>
                </a:tc>
                <a:tc>
                  <a:txBody>
                    <a:bodyPr/>
                    <a:lstStyle/>
                    <a:p>
                      <a:r>
                        <a:rPr lang="en-US" sz="1200" dirty="0" smtClean="0">
                          <a:latin typeface="Agency FB" panose="020B0503020202020204" pitchFamily="34" charset="0"/>
                        </a:rPr>
                        <a:t>Last date</a:t>
                      </a:r>
                      <a:r>
                        <a:rPr lang="en-US" sz="1200" baseline="0" dirty="0" smtClean="0">
                          <a:latin typeface="Agency FB" panose="020B0503020202020204" pitchFamily="34" charset="0"/>
                        </a:rPr>
                        <a:t> of Access   </a:t>
                      </a:r>
                      <a:r>
                        <a:rPr lang="en-US" sz="1200" baseline="0" dirty="0" smtClean="0">
                          <a:latin typeface="+mn-lt"/>
                        </a:rPr>
                        <a:t>Nov 2015</a:t>
                      </a:r>
                      <a:endParaRPr lang="en-US" sz="1200" dirty="0">
                        <a:latin typeface="+mn-lt"/>
                      </a:endParaRPr>
                    </a:p>
                  </a:txBody>
                  <a:tcPr>
                    <a:solidFill>
                      <a:schemeClr val="bg1"/>
                    </a:solidFill>
                  </a:tcPr>
                </a:tc>
              </a:tr>
            </a:tbl>
          </a:graphicData>
        </a:graphic>
      </p:graphicFrame>
      <p:sp>
        <p:nvSpPr>
          <p:cNvPr id="23" name="Rectangle 22"/>
          <p:cNvSpPr/>
          <p:nvPr/>
        </p:nvSpPr>
        <p:spPr>
          <a:xfrm>
            <a:off x="22141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 name="Rectangle 23"/>
          <p:cNvSpPr/>
          <p:nvPr/>
        </p:nvSpPr>
        <p:spPr>
          <a:xfrm>
            <a:off x="32047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Rectangle 24"/>
          <p:cNvSpPr/>
          <p:nvPr/>
        </p:nvSpPr>
        <p:spPr>
          <a:xfrm>
            <a:off x="42715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Rectangle 25"/>
          <p:cNvSpPr/>
          <p:nvPr/>
        </p:nvSpPr>
        <p:spPr>
          <a:xfrm>
            <a:off x="53383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X</a:t>
            </a:r>
            <a:endParaRPr lang="en-US" sz="1400" dirty="0">
              <a:solidFill>
                <a:schemeClr val="tx1"/>
              </a:solidFill>
            </a:endParaRPr>
          </a:p>
        </p:txBody>
      </p:sp>
      <p:sp>
        <p:nvSpPr>
          <p:cNvPr id="27" name="Rectangle 26"/>
          <p:cNvSpPr/>
          <p:nvPr/>
        </p:nvSpPr>
        <p:spPr>
          <a:xfrm>
            <a:off x="63289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 name="Rectangle 27"/>
          <p:cNvSpPr/>
          <p:nvPr/>
        </p:nvSpPr>
        <p:spPr>
          <a:xfrm>
            <a:off x="2209800"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Rectangle 28"/>
          <p:cNvSpPr/>
          <p:nvPr/>
        </p:nvSpPr>
        <p:spPr>
          <a:xfrm>
            <a:off x="3052313"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X</a:t>
            </a:r>
            <a:endParaRPr lang="en-US" sz="1400" dirty="0">
              <a:solidFill>
                <a:schemeClr val="tx1"/>
              </a:solidFill>
            </a:endParaRPr>
          </a:p>
        </p:txBody>
      </p:sp>
      <p:sp>
        <p:nvSpPr>
          <p:cNvPr id="30" name="Rectangle 29"/>
          <p:cNvSpPr/>
          <p:nvPr/>
        </p:nvSpPr>
        <p:spPr>
          <a:xfrm>
            <a:off x="3966713"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Rectangle 30"/>
          <p:cNvSpPr/>
          <p:nvPr/>
        </p:nvSpPr>
        <p:spPr>
          <a:xfrm>
            <a:off x="4881113"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2" name="Rectangle 31"/>
          <p:cNvSpPr/>
          <p:nvPr/>
        </p:nvSpPr>
        <p:spPr>
          <a:xfrm>
            <a:off x="6176513"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Tree>
    <p:extLst>
      <p:ext uri="{BB962C8B-B14F-4D97-AF65-F5344CB8AC3E}">
        <p14:creationId xmlns:p14="http://schemas.microsoft.com/office/powerpoint/2010/main" val="89379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1569660"/>
          </a:xfrm>
          <a:prstGeom prst="rect">
            <a:avLst/>
          </a:prstGeom>
          <a:noFill/>
        </p:spPr>
        <p:txBody>
          <a:bodyPr wrap="square" rtlCol="0">
            <a:spAutoFit/>
          </a:bodyPr>
          <a:lstStyle/>
          <a:p>
            <a:pPr algn="ctr"/>
            <a:r>
              <a:rPr lang="en-US" sz="4800" b="1" dirty="0">
                <a:solidFill>
                  <a:srgbClr val="FF0000"/>
                </a:solidFill>
                <a:latin typeface="Century Gothic" panose="020B0502020202020204" pitchFamily="34" charset="0"/>
              </a:rPr>
              <a:t>Bibliography</a:t>
            </a:r>
            <a:r>
              <a:rPr lang="en-US" sz="4800" dirty="0">
                <a:solidFill>
                  <a:srgbClr val="FF0000"/>
                </a:solidFill>
                <a:latin typeface="Century Gothic" panose="020B0502020202020204" pitchFamily="34" charset="0"/>
              </a:rPr>
              <a:t> </a:t>
            </a:r>
            <a:r>
              <a:rPr lang="en-US" sz="1400" dirty="0">
                <a:solidFill>
                  <a:srgbClr val="FF0000"/>
                </a:solidFill>
                <a:latin typeface="Century Gothic" panose="020B0502020202020204" pitchFamily="34" charset="0"/>
              </a:rPr>
              <a:t>(continuation)</a:t>
            </a:r>
          </a:p>
          <a:p>
            <a:pPr algn="ctr"/>
            <a:endParaRPr lang="en-US" sz="4800" dirty="0">
              <a:solidFill>
                <a:srgbClr val="FF0000"/>
              </a:solidFill>
              <a:latin typeface="Century Gothic" panose="020B0502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54309107"/>
              </p:ext>
            </p:extLst>
          </p:nvPr>
        </p:nvGraphicFramePr>
        <p:xfrm>
          <a:off x="1157376" y="1219200"/>
          <a:ext cx="6919824" cy="2537460"/>
        </p:xfrm>
        <a:graphic>
          <a:graphicData uri="http://schemas.openxmlformats.org/drawingml/2006/table">
            <a:tbl>
              <a:tblPr firstRow="1" bandRow="1">
                <a:tableStyleId>{5940675A-B579-460E-94D1-54222C63F5DA}</a:tableStyleId>
              </a:tblPr>
              <a:tblGrid>
                <a:gridCol w="2306608"/>
                <a:gridCol w="2306608"/>
                <a:gridCol w="2306608"/>
              </a:tblGrid>
              <a:tr h="297180">
                <a:tc gridSpan="3">
                  <a:txBody>
                    <a:bodyPr/>
                    <a:lstStyle/>
                    <a:p>
                      <a:r>
                        <a:rPr lang="en-US" sz="1200" dirty="0" smtClean="0">
                          <a:latin typeface="Agency FB" panose="020B0503020202020204" pitchFamily="34" charset="0"/>
                        </a:rPr>
                        <a:t>This source is a:              book</a:t>
                      </a:r>
                      <a:r>
                        <a:rPr lang="en-US" sz="1200" baseline="0" dirty="0" smtClean="0">
                          <a:latin typeface="Agency FB" panose="020B0503020202020204" pitchFamily="34" charset="0"/>
                        </a:rPr>
                        <a:t>                         magazine                    newspaper                  website                     other: </a:t>
                      </a:r>
                      <a:r>
                        <a:rPr lang="en-US" sz="1200" baseline="0" dirty="0" smtClean="0">
                          <a:latin typeface="+mn-lt"/>
                        </a:rPr>
                        <a:t>video</a:t>
                      </a:r>
                      <a:endParaRPr lang="en-US" sz="1200" dirty="0">
                        <a:latin typeface="+mn-lt"/>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gridSpan="3">
                  <a:txBody>
                    <a:bodyPr/>
                    <a:lstStyle/>
                    <a:p>
                      <a:r>
                        <a:rPr lang="en-US" sz="1200" dirty="0" smtClean="0">
                          <a:latin typeface="Agency FB" panose="020B0503020202020204" pitchFamily="34" charset="0"/>
                        </a:rPr>
                        <a:t>Author’s Last Name                                                                      First Name                                                                       Middle Initial</a:t>
                      </a:r>
                      <a:endParaRPr lang="en-US" sz="1200" dirty="0">
                        <a:latin typeface="Agency FB" panose="020B0503020202020204" pitchFamily="34" charset="0"/>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a:txBody>
                    <a:bodyPr/>
                    <a:lstStyle/>
                    <a:p>
                      <a:r>
                        <a:rPr lang="en-US" sz="1200" dirty="0" smtClean="0">
                          <a:latin typeface="Agency FB" panose="020B0503020202020204" pitchFamily="34" charset="0"/>
                        </a:rPr>
                        <a:t>Date Published</a:t>
                      </a:r>
                      <a:endParaRPr lang="en-US" sz="1200" dirty="0">
                        <a:latin typeface="Agency FB" panose="020B0503020202020204" pitchFamily="34" charset="0"/>
                      </a:endParaRPr>
                    </a:p>
                  </a:txBody>
                  <a:tcPr>
                    <a:solidFill>
                      <a:schemeClr val="bg1"/>
                    </a:solidFill>
                  </a:tcPr>
                </a:tc>
                <a:tc gridSpan="2">
                  <a:txBody>
                    <a:bodyPr/>
                    <a:lstStyle/>
                    <a:p>
                      <a:r>
                        <a:rPr lang="en-US" sz="1200" dirty="0" smtClean="0">
                          <a:latin typeface="Agency FB" panose="020B0503020202020204" pitchFamily="34" charset="0"/>
                        </a:rPr>
                        <a:t>Title of Publication/Website </a:t>
                      </a:r>
                      <a:r>
                        <a:rPr lang="en-US" sz="1200" dirty="0" smtClean="0">
                          <a:latin typeface="+mn-lt"/>
                        </a:rPr>
                        <a:t>YouTube.com</a:t>
                      </a:r>
                      <a:endParaRPr lang="en-US" sz="1200" dirty="0">
                        <a:latin typeface="+mn-lt"/>
                      </a:endParaRPr>
                    </a:p>
                  </a:txBody>
                  <a:tcPr>
                    <a:solidFill>
                      <a:schemeClr val="bg1"/>
                    </a:solidFill>
                  </a:tcPr>
                </a:tc>
                <a:tc hMerge="1">
                  <a:txBody>
                    <a:bodyPr/>
                    <a:lstStyle/>
                    <a:p>
                      <a:endParaRPr lang="en-US" sz="1400" dirty="0"/>
                    </a:p>
                  </a:txBody>
                  <a:tcPr/>
                </a:tc>
              </a:tr>
              <a:tr h="297180">
                <a:tc gridSpan="3">
                  <a:txBody>
                    <a:bodyPr/>
                    <a:lstStyle/>
                    <a:p>
                      <a:r>
                        <a:rPr lang="en-US" sz="1200" dirty="0" smtClean="0">
                          <a:latin typeface="Agency FB" panose="020B0503020202020204" pitchFamily="34" charset="0"/>
                        </a:rPr>
                        <a:t>Title of</a:t>
                      </a:r>
                      <a:r>
                        <a:rPr lang="en-US" sz="1200" baseline="0" dirty="0" smtClean="0">
                          <a:latin typeface="Agency FB" panose="020B0503020202020204" pitchFamily="34" charset="0"/>
                        </a:rPr>
                        <a:t> Article </a:t>
                      </a:r>
                      <a:r>
                        <a:rPr lang="en-US" sz="1200" dirty="0" smtClean="0">
                          <a:latin typeface="+mn-lt"/>
                        </a:rPr>
                        <a:t>Physical Science for Children All About Motion and Balance</a:t>
                      </a:r>
                      <a:endParaRPr lang="en-US" sz="1200" dirty="0">
                        <a:latin typeface="+mn-lt"/>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a:txBody>
                    <a:bodyPr/>
                    <a:lstStyle/>
                    <a:p>
                      <a:r>
                        <a:rPr lang="en-US" sz="1200" dirty="0" smtClean="0">
                          <a:latin typeface="Agency FB" panose="020B0503020202020204" pitchFamily="34" charset="0"/>
                        </a:rPr>
                        <a:t>Place Published</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Publisher</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Editor</a:t>
                      </a:r>
                      <a:endParaRPr lang="en-US" sz="1200" dirty="0">
                        <a:latin typeface="Agency FB" panose="020B0503020202020204" pitchFamily="34" charset="0"/>
                      </a:endParaRPr>
                    </a:p>
                  </a:txBody>
                  <a:tcPr>
                    <a:solidFill>
                      <a:schemeClr val="bg1"/>
                    </a:solidFill>
                  </a:tcPr>
                </a:tc>
              </a:tr>
              <a:tr h="297180">
                <a:tc>
                  <a:txBody>
                    <a:bodyPr/>
                    <a:lstStyle/>
                    <a:p>
                      <a:r>
                        <a:rPr lang="en-US" sz="1200" dirty="0" smtClean="0">
                          <a:latin typeface="Agency FB" panose="020B0503020202020204" pitchFamily="34" charset="0"/>
                        </a:rPr>
                        <a:t>Edition</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Volume Number</a:t>
                      </a:r>
                      <a:endParaRPr lang="en-US" sz="1200" dirty="0">
                        <a:latin typeface="Agency FB" panose="020B0503020202020204" pitchFamily="34" charset="0"/>
                      </a:endParaRPr>
                    </a:p>
                  </a:txBody>
                  <a:tcPr>
                    <a:solidFill>
                      <a:schemeClr val="bg1"/>
                    </a:solidFill>
                  </a:tcPr>
                </a:tc>
                <a:tc>
                  <a:txBody>
                    <a:bodyPr/>
                    <a:lstStyle/>
                    <a:p>
                      <a:r>
                        <a:rPr lang="en-US" sz="1200" dirty="0" smtClean="0">
                          <a:latin typeface="Agency FB" panose="020B0503020202020204" pitchFamily="34" charset="0"/>
                        </a:rPr>
                        <a:t>Page Number(s)</a:t>
                      </a:r>
                      <a:endParaRPr lang="en-US" sz="1200" dirty="0">
                        <a:latin typeface="Agency FB" panose="020B0503020202020204" pitchFamily="34" charset="0"/>
                      </a:endParaRPr>
                    </a:p>
                  </a:txBody>
                  <a:tcPr>
                    <a:solidFill>
                      <a:schemeClr val="bg1"/>
                    </a:solidFill>
                  </a:tcPr>
                </a:tc>
              </a:tr>
              <a:tr h="297180">
                <a:tc gridSpan="3">
                  <a:txBody>
                    <a:bodyPr/>
                    <a:lstStyle/>
                    <a:p>
                      <a:r>
                        <a:rPr lang="en-US" sz="1200" dirty="0" smtClean="0">
                          <a:latin typeface="Agency FB" panose="020B0503020202020204" pitchFamily="34" charset="0"/>
                        </a:rPr>
                        <a:t>Website is a                    company             organization           government           newspaper/magazine        other</a:t>
                      </a:r>
                      <a:endParaRPr lang="en-US" sz="1200" dirty="0">
                        <a:latin typeface="Agency FB" panose="020B0503020202020204" pitchFamily="34" charset="0"/>
                      </a:endParaRPr>
                    </a:p>
                  </a:txBody>
                  <a:tcPr>
                    <a:solidFill>
                      <a:schemeClr val="bg1"/>
                    </a:solidFill>
                  </a:tcPr>
                </a:tc>
                <a:tc hMerge="1">
                  <a:txBody>
                    <a:bodyPr/>
                    <a:lstStyle/>
                    <a:p>
                      <a:endParaRPr lang="en-US" sz="1400" dirty="0"/>
                    </a:p>
                  </a:txBody>
                  <a:tcPr/>
                </a:tc>
                <a:tc hMerge="1">
                  <a:txBody>
                    <a:bodyPr/>
                    <a:lstStyle/>
                    <a:p>
                      <a:endParaRPr lang="en-US" sz="1400" dirty="0"/>
                    </a:p>
                  </a:txBody>
                  <a:tcPr/>
                </a:tc>
              </a:tr>
              <a:tr h="297180">
                <a:tc gridSpan="2">
                  <a:txBody>
                    <a:bodyPr/>
                    <a:lstStyle/>
                    <a:p>
                      <a:r>
                        <a:rPr lang="en-US" sz="1200" dirty="0" smtClean="0">
                          <a:latin typeface="Agency FB" panose="020B0503020202020204" pitchFamily="34" charset="0"/>
                        </a:rPr>
                        <a:t>URL http://</a:t>
                      </a:r>
                      <a:r>
                        <a:rPr lang="en-US" sz="1200" dirty="0" smtClean="0">
                          <a:latin typeface="+mn-lt"/>
                        </a:rPr>
                        <a:t>www.youtube.com/watch?v=Ol03h95iZd4&amp;list=PLNRtCH97</a:t>
                      </a:r>
                    </a:p>
                    <a:p>
                      <a:r>
                        <a:rPr lang="en-US" sz="1200" dirty="0" smtClean="0">
                          <a:latin typeface="+mn-lt"/>
                        </a:rPr>
                        <a:t>epyeKJFB1X4Jg24V5Kz_Of67o&amp;index=10</a:t>
                      </a:r>
                      <a:endParaRPr lang="en-US" sz="1200" dirty="0">
                        <a:latin typeface="+mn-lt"/>
                      </a:endParaRPr>
                    </a:p>
                  </a:txBody>
                  <a:tcPr>
                    <a:solidFill>
                      <a:schemeClr val="bg1"/>
                    </a:solidFill>
                  </a:tcPr>
                </a:tc>
                <a:tc hMerge="1">
                  <a:txBody>
                    <a:bodyPr/>
                    <a:lstStyle/>
                    <a:p>
                      <a:endParaRPr lang="en-US" sz="1400" dirty="0"/>
                    </a:p>
                  </a:txBody>
                  <a:tcPr/>
                </a:tc>
                <a:tc>
                  <a:txBody>
                    <a:bodyPr/>
                    <a:lstStyle/>
                    <a:p>
                      <a:r>
                        <a:rPr lang="en-US" sz="1200" dirty="0" smtClean="0">
                          <a:latin typeface="Agency FB" panose="020B0503020202020204" pitchFamily="34" charset="0"/>
                        </a:rPr>
                        <a:t>Last date</a:t>
                      </a:r>
                      <a:r>
                        <a:rPr lang="en-US" sz="1200" baseline="0" dirty="0" smtClean="0">
                          <a:latin typeface="Agency FB" panose="020B0503020202020204" pitchFamily="34" charset="0"/>
                        </a:rPr>
                        <a:t> of Access  </a:t>
                      </a:r>
                      <a:r>
                        <a:rPr lang="en-US" sz="1200" baseline="0" dirty="0" smtClean="0">
                          <a:latin typeface="+mn-lt"/>
                        </a:rPr>
                        <a:t>Dec 2015</a:t>
                      </a:r>
                      <a:endParaRPr lang="en-US" sz="1200" dirty="0">
                        <a:latin typeface="+mn-lt"/>
                      </a:endParaRPr>
                    </a:p>
                  </a:txBody>
                  <a:tcPr>
                    <a:solidFill>
                      <a:schemeClr val="bg1"/>
                    </a:solidFill>
                  </a:tcPr>
                </a:tc>
              </a:tr>
            </a:tbl>
          </a:graphicData>
        </a:graphic>
      </p:graphicFrame>
      <p:sp>
        <p:nvSpPr>
          <p:cNvPr id="2" name="TextBox 1"/>
          <p:cNvSpPr txBox="1"/>
          <p:nvPr/>
        </p:nvSpPr>
        <p:spPr>
          <a:xfrm>
            <a:off x="685800" y="1219200"/>
            <a:ext cx="457200" cy="369332"/>
          </a:xfrm>
          <a:prstGeom prst="rect">
            <a:avLst/>
          </a:prstGeom>
          <a:noFill/>
        </p:spPr>
        <p:txBody>
          <a:bodyPr wrap="square" rtlCol="0">
            <a:spAutoFit/>
          </a:bodyPr>
          <a:lstStyle/>
          <a:p>
            <a:r>
              <a:rPr lang="en-US" dirty="0" smtClean="0"/>
              <a:t>3</a:t>
            </a:r>
            <a:endParaRPr lang="en-US" dirty="0"/>
          </a:p>
        </p:txBody>
      </p:sp>
      <p:sp>
        <p:nvSpPr>
          <p:cNvPr id="23" name="Rectangle 22"/>
          <p:cNvSpPr/>
          <p:nvPr/>
        </p:nvSpPr>
        <p:spPr>
          <a:xfrm>
            <a:off x="22141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 name="Rectangle 23"/>
          <p:cNvSpPr/>
          <p:nvPr/>
        </p:nvSpPr>
        <p:spPr>
          <a:xfrm>
            <a:off x="32047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Rectangle 24"/>
          <p:cNvSpPr/>
          <p:nvPr/>
        </p:nvSpPr>
        <p:spPr>
          <a:xfrm>
            <a:off x="42715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Rectangle 25"/>
          <p:cNvSpPr/>
          <p:nvPr/>
        </p:nvSpPr>
        <p:spPr>
          <a:xfrm>
            <a:off x="53383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X</a:t>
            </a:r>
            <a:endParaRPr lang="en-US" sz="1400" dirty="0">
              <a:solidFill>
                <a:schemeClr val="tx1"/>
              </a:solidFill>
            </a:endParaRPr>
          </a:p>
        </p:txBody>
      </p:sp>
      <p:sp>
        <p:nvSpPr>
          <p:cNvPr id="27" name="Rectangle 26"/>
          <p:cNvSpPr/>
          <p:nvPr/>
        </p:nvSpPr>
        <p:spPr>
          <a:xfrm>
            <a:off x="6328913" y="12954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X</a:t>
            </a:r>
            <a:endParaRPr lang="en-US" sz="1400" dirty="0">
              <a:solidFill>
                <a:schemeClr val="tx1"/>
              </a:solidFill>
            </a:endParaRPr>
          </a:p>
        </p:txBody>
      </p:sp>
      <p:sp>
        <p:nvSpPr>
          <p:cNvPr id="28" name="Rectangle 27"/>
          <p:cNvSpPr/>
          <p:nvPr/>
        </p:nvSpPr>
        <p:spPr>
          <a:xfrm>
            <a:off x="2209800"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rPr>
              <a:t>X</a:t>
            </a:r>
            <a:endParaRPr lang="en-US" sz="1400" dirty="0">
              <a:solidFill>
                <a:schemeClr val="tx1"/>
              </a:solidFill>
            </a:endParaRPr>
          </a:p>
        </p:txBody>
      </p:sp>
      <p:sp>
        <p:nvSpPr>
          <p:cNvPr id="29" name="Rectangle 28"/>
          <p:cNvSpPr/>
          <p:nvPr/>
        </p:nvSpPr>
        <p:spPr>
          <a:xfrm>
            <a:off x="3052313"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0" name="Rectangle 29"/>
          <p:cNvSpPr/>
          <p:nvPr/>
        </p:nvSpPr>
        <p:spPr>
          <a:xfrm>
            <a:off x="3966713"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Rectangle 30"/>
          <p:cNvSpPr/>
          <p:nvPr/>
        </p:nvSpPr>
        <p:spPr>
          <a:xfrm>
            <a:off x="4881113"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2" name="Rectangle 31"/>
          <p:cNvSpPr/>
          <p:nvPr/>
        </p:nvSpPr>
        <p:spPr>
          <a:xfrm>
            <a:off x="6176513" y="30480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34" name="Picture 5" descr="http://images.vectorhq.com/images/previews/ad0/roller-coaster-psd-4389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29125"/>
            <a:ext cx="3810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35" name="Footer Placeholder 1"/>
          <p:cNvSpPr>
            <a:spLocks noGrp="1"/>
          </p:cNvSpPr>
          <p:nvPr>
            <p:ph type="ftr" sz="quarter" idx="11"/>
          </p:nvPr>
        </p:nvSpPr>
        <p:spPr>
          <a:xfrm rot="16200000">
            <a:off x="7586910" y="2981961"/>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Tree>
    <p:extLst>
      <p:ext uri="{BB962C8B-B14F-4D97-AF65-F5344CB8AC3E}">
        <p14:creationId xmlns:p14="http://schemas.microsoft.com/office/powerpoint/2010/main" val="2423267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Variables</a:t>
            </a:r>
            <a:endParaRPr lang="en-US" sz="4800" b="1" dirty="0">
              <a:solidFill>
                <a:srgbClr val="FF0000"/>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082331"/>
              </p:ext>
            </p:extLst>
          </p:nvPr>
        </p:nvGraphicFramePr>
        <p:xfrm>
          <a:off x="152400" y="1524000"/>
          <a:ext cx="8077200" cy="3784600"/>
        </p:xfrm>
        <a:graphic>
          <a:graphicData uri="http://schemas.openxmlformats.org/drawingml/2006/table">
            <a:tbl>
              <a:tblPr firstRow="1" bandRow="1">
                <a:tableStyleId>{5940675A-B579-460E-94D1-54222C63F5DA}</a:tableStyleId>
              </a:tblPr>
              <a:tblGrid>
                <a:gridCol w="2692400"/>
                <a:gridCol w="2692400"/>
                <a:gridCol w="2692400"/>
              </a:tblGrid>
              <a:tr h="1286370">
                <a:tc>
                  <a:txBody>
                    <a:bodyPr/>
                    <a:lstStyle/>
                    <a:p>
                      <a:pPr algn="ctr"/>
                      <a:r>
                        <a:rPr lang="en-US" sz="2400" b="1" dirty="0" smtClean="0"/>
                        <a:t>Independent</a:t>
                      </a:r>
                    </a:p>
                    <a:p>
                      <a:pPr algn="ctr"/>
                      <a:r>
                        <a:rPr lang="en-US" sz="1400" dirty="0" smtClean="0"/>
                        <a:t>What you change</a:t>
                      </a:r>
                    </a:p>
                    <a:p>
                      <a:pPr algn="ctr"/>
                      <a:r>
                        <a:rPr lang="en-US" sz="1400" dirty="0" smtClean="0"/>
                        <a:t>This is the </a:t>
                      </a:r>
                      <a:r>
                        <a:rPr lang="en-US" sz="1400" dirty="0" smtClean="0">
                          <a:solidFill>
                            <a:srgbClr val="FF0000"/>
                          </a:solidFill>
                        </a:rPr>
                        <a:t>CAUSE</a:t>
                      </a:r>
                      <a:endParaRPr lang="en-US" sz="1400" dirty="0">
                        <a:solidFill>
                          <a:srgbClr val="FF0000"/>
                        </a:solidFill>
                      </a:endParaRPr>
                    </a:p>
                  </a:txBody>
                  <a:tcPr anchor="ctr">
                    <a:solidFill>
                      <a:schemeClr val="bg1"/>
                    </a:solidFill>
                  </a:tcPr>
                </a:tc>
                <a:tc>
                  <a:txBody>
                    <a:bodyPr/>
                    <a:lstStyle/>
                    <a:p>
                      <a:pPr algn="ctr"/>
                      <a:r>
                        <a:rPr lang="en-US" sz="2400" b="1" dirty="0" smtClean="0"/>
                        <a:t>Dependent</a:t>
                      </a:r>
                    </a:p>
                    <a:p>
                      <a:pPr algn="ctr"/>
                      <a:r>
                        <a:rPr lang="en-US" sz="1400" dirty="0" smtClean="0"/>
                        <a:t>What you observe happening</a:t>
                      </a:r>
                    </a:p>
                    <a:p>
                      <a:pPr algn="ctr"/>
                      <a:r>
                        <a:rPr lang="en-US" sz="1400" dirty="0" smtClean="0"/>
                        <a:t>The</a:t>
                      </a:r>
                      <a:r>
                        <a:rPr lang="en-US" sz="1400" baseline="0" dirty="0" smtClean="0"/>
                        <a:t> results (data)</a:t>
                      </a:r>
                      <a:endParaRPr lang="en-US" sz="1400" dirty="0" smtClean="0"/>
                    </a:p>
                    <a:p>
                      <a:pPr algn="ctr"/>
                      <a:r>
                        <a:rPr lang="en-US" sz="1400" dirty="0" smtClean="0"/>
                        <a:t>This is the </a:t>
                      </a:r>
                      <a:r>
                        <a:rPr lang="en-US" sz="1400" dirty="0" smtClean="0">
                          <a:solidFill>
                            <a:srgbClr val="0070C0"/>
                          </a:solidFill>
                        </a:rPr>
                        <a:t>EFFECT</a:t>
                      </a:r>
                      <a:endParaRPr lang="en-US" sz="2400" dirty="0">
                        <a:solidFill>
                          <a:srgbClr val="0070C0"/>
                        </a:solidFill>
                      </a:endParaRPr>
                    </a:p>
                  </a:txBody>
                  <a:tcPr anchor="ctr">
                    <a:solidFill>
                      <a:schemeClr val="bg1"/>
                    </a:solidFill>
                  </a:tcPr>
                </a:tc>
                <a:tc>
                  <a:txBody>
                    <a:bodyPr/>
                    <a:lstStyle/>
                    <a:p>
                      <a:pPr algn="ctr"/>
                      <a:r>
                        <a:rPr lang="en-US" sz="2400" b="1" dirty="0" smtClean="0"/>
                        <a:t>Controlled</a:t>
                      </a:r>
                    </a:p>
                    <a:p>
                      <a:pPr algn="ctr"/>
                      <a:r>
                        <a:rPr lang="en-US" sz="1400" dirty="0" smtClean="0"/>
                        <a:t>What you keep the </a:t>
                      </a:r>
                      <a:r>
                        <a:rPr lang="en-US" sz="1400" dirty="0" smtClean="0">
                          <a:solidFill>
                            <a:srgbClr val="00B050"/>
                          </a:solidFill>
                        </a:rPr>
                        <a:t>SAME</a:t>
                      </a:r>
                    </a:p>
                    <a:p>
                      <a:pPr algn="ctr"/>
                      <a:r>
                        <a:rPr lang="en-US" sz="1400" dirty="0" smtClean="0"/>
                        <a:t>This is everything else</a:t>
                      </a:r>
                      <a:endParaRPr lang="en-US" sz="1400" dirty="0"/>
                    </a:p>
                  </a:txBody>
                  <a:tcPr anchor="ctr">
                    <a:solidFill>
                      <a:schemeClr val="bg1"/>
                    </a:solidFill>
                  </a:tcPr>
                </a:tc>
              </a:tr>
              <a:tr h="2498230">
                <a:tc>
                  <a:txBody>
                    <a:bodyPr/>
                    <a:lstStyle/>
                    <a:p>
                      <a:pPr marL="285750" indent="-285750" algn="l">
                        <a:buFont typeface="Arial" panose="020B0604020202020204" pitchFamily="34" charset="0"/>
                        <a:buChar char="•"/>
                      </a:pPr>
                      <a:r>
                        <a:rPr lang="en-US" dirty="0" smtClean="0"/>
                        <a:t> I change the height of the track like this:</a:t>
                      </a:r>
                    </a:p>
                    <a:p>
                      <a:pPr marL="569913" indent="-285750" algn="l">
                        <a:buFont typeface="Wingdings" panose="05000000000000000000" pitchFamily="2" charset="2"/>
                        <a:buChar char="ü"/>
                      </a:pPr>
                      <a:r>
                        <a:rPr lang="en-US" dirty="0" smtClean="0"/>
                        <a:t>20 cm</a:t>
                      </a:r>
                    </a:p>
                    <a:p>
                      <a:pPr marL="569913" indent="-285750" algn="l">
                        <a:buFont typeface="Wingdings" panose="05000000000000000000" pitchFamily="2" charset="2"/>
                        <a:buChar char="ü"/>
                      </a:pPr>
                      <a:r>
                        <a:rPr lang="en-US" dirty="0" smtClean="0"/>
                        <a:t>40 cm</a:t>
                      </a:r>
                    </a:p>
                    <a:p>
                      <a:pPr marL="569913" indent="-285750" algn="l">
                        <a:buFont typeface="Wingdings" panose="05000000000000000000" pitchFamily="2" charset="2"/>
                        <a:buChar char="ü"/>
                      </a:pPr>
                      <a:r>
                        <a:rPr lang="en-US" dirty="0" smtClean="0"/>
                        <a:t>60 cm</a:t>
                      </a:r>
                    </a:p>
                    <a:p>
                      <a:pPr marL="569913" indent="-285750" algn="l">
                        <a:buFont typeface="Wingdings" panose="05000000000000000000" pitchFamily="2" charset="2"/>
                        <a:buChar char="ü"/>
                      </a:pPr>
                      <a:r>
                        <a:rPr lang="en-US" dirty="0" smtClean="0"/>
                        <a:t>80</a:t>
                      </a:r>
                      <a:r>
                        <a:rPr lang="en-US" baseline="0" dirty="0" smtClean="0"/>
                        <a:t> cm</a:t>
                      </a:r>
                    </a:p>
                    <a:p>
                      <a:pPr marL="284163" indent="0" algn="l">
                        <a:buFont typeface="Wingdings" panose="05000000000000000000" pitchFamily="2" charset="2"/>
                        <a:buNone/>
                      </a:pPr>
                      <a:endParaRPr lang="en-US" dirty="0"/>
                    </a:p>
                  </a:txBody>
                  <a:tcPr marL="137160" marR="137160" marT="137160" marB="137160">
                    <a:solidFill>
                      <a:schemeClr val="bg1"/>
                    </a:solidFill>
                  </a:tcPr>
                </a:tc>
                <a:tc>
                  <a:txBody>
                    <a:bodyPr/>
                    <a:lstStyle/>
                    <a:p>
                      <a:pPr marL="285750" indent="-285750" algn="l">
                        <a:buFont typeface="Arial" panose="020B0604020202020204" pitchFamily="34" charset="0"/>
                        <a:buChar char="•"/>
                      </a:pPr>
                      <a:r>
                        <a:rPr lang="en-US" dirty="0" smtClean="0"/>
                        <a:t>What I observe happening is if the marble can loop the loop </a:t>
                      </a:r>
                      <a:endParaRPr lang="en-US" dirty="0"/>
                    </a:p>
                  </a:txBody>
                  <a:tcPr marL="137160" marR="137160" marT="137160" marB="137160">
                    <a:solidFill>
                      <a:schemeClr val="bg1"/>
                    </a:solidFill>
                  </a:tcPr>
                </a:tc>
                <a:tc>
                  <a:txBody>
                    <a:bodyPr/>
                    <a:lstStyle/>
                    <a:p>
                      <a:pPr marL="285750" indent="-285750" algn="l">
                        <a:buFont typeface="Arial" panose="020B0604020202020204" pitchFamily="34" charset="0"/>
                        <a:buChar char="•"/>
                      </a:pPr>
                      <a:r>
                        <a:rPr lang="en-US" dirty="0" smtClean="0"/>
                        <a:t>Same marble</a:t>
                      </a:r>
                    </a:p>
                    <a:p>
                      <a:pPr marL="285750" indent="-285750" algn="l">
                        <a:buFont typeface="Arial" panose="020B0604020202020204" pitchFamily="34" charset="0"/>
                        <a:buChar char="•"/>
                      </a:pPr>
                      <a:r>
                        <a:rPr lang="en-US" dirty="0" smtClean="0"/>
                        <a:t>Same size</a:t>
                      </a:r>
                      <a:r>
                        <a:rPr lang="en-US" baseline="0" dirty="0" smtClean="0"/>
                        <a:t> loop</a:t>
                      </a:r>
                    </a:p>
                    <a:p>
                      <a:pPr marL="285750" indent="-285750" algn="l">
                        <a:buFont typeface="Arial" panose="020B0604020202020204" pitchFamily="34" charset="0"/>
                        <a:buChar char="•"/>
                      </a:pPr>
                      <a:r>
                        <a:rPr lang="en-US" baseline="0" dirty="0" smtClean="0"/>
                        <a:t>Same starting point on the track</a:t>
                      </a:r>
                    </a:p>
                    <a:p>
                      <a:pPr marL="285750" indent="-285750" algn="l">
                        <a:buFont typeface="Arial" panose="020B0604020202020204" pitchFamily="34" charset="0"/>
                        <a:buChar char="•"/>
                      </a:pPr>
                      <a:r>
                        <a:rPr lang="en-US" baseline="0" dirty="0" smtClean="0"/>
                        <a:t>Same amount of force (gravity)</a:t>
                      </a:r>
                      <a:r>
                        <a:rPr lang="en-US" dirty="0" smtClean="0"/>
                        <a:t> </a:t>
                      </a:r>
                      <a:endParaRPr lang="en-US" dirty="0"/>
                    </a:p>
                  </a:txBody>
                  <a:tcPr marL="137160" marR="137160" marT="137160" marB="137160">
                    <a:solidFill>
                      <a:schemeClr val="bg1"/>
                    </a:solidFill>
                  </a:tcPr>
                </a:tc>
              </a:tr>
            </a:tbl>
          </a:graphicData>
        </a:graphic>
      </p:graphicFrame>
      <p:pic>
        <p:nvPicPr>
          <p:cNvPr id="10" name="Picture 5" descr="http://images.vectorhq.com/images/previews/ad0/roller-coaster-psd-4389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29125"/>
            <a:ext cx="3810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
          <p:cNvSpPr>
            <a:spLocks noGrp="1"/>
          </p:cNvSpPr>
          <p:nvPr>
            <p:ph type="ftr" sz="quarter" idx="11"/>
          </p:nvPr>
        </p:nvSpPr>
        <p:spPr>
          <a:xfrm rot="16200000">
            <a:off x="7586910" y="2981961"/>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pic>
        <p:nvPicPr>
          <p:cNvPr id="7" name="Picture 5" descr="http://images.vectorhq.com/images/previews/ad0/roller-coaster-psd-4389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81525"/>
            <a:ext cx="38100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43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82296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Hypothesis</a:t>
            </a:r>
            <a:endParaRPr lang="en-US" sz="4800" b="1" dirty="0">
              <a:solidFill>
                <a:srgbClr val="FF0000"/>
              </a:solidFill>
              <a:latin typeface="Century Gothic" panose="020B0502020202020204" pitchFamily="34" charset="0"/>
            </a:endParaRPr>
          </a:p>
        </p:txBody>
      </p:sp>
      <p:sp>
        <p:nvSpPr>
          <p:cNvPr id="8" name="TextBox 7"/>
          <p:cNvSpPr txBox="1"/>
          <p:nvPr/>
        </p:nvSpPr>
        <p:spPr>
          <a:xfrm>
            <a:off x="914400" y="1371600"/>
            <a:ext cx="6705600" cy="4559390"/>
          </a:xfrm>
          <a:prstGeom prst="rect">
            <a:avLst/>
          </a:prstGeom>
          <a:noFill/>
        </p:spPr>
        <p:txBody>
          <a:bodyPr wrap="square" rtlCol="0" anchor="ctr">
            <a:spAutoFit/>
          </a:bodyPr>
          <a:lstStyle/>
          <a:p>
            <a:pPr algn="ctr">
              <a:lnSpc>
                <a:spcPct val="250000"/>
              </a:lnSpc>
            </a:pPr>
            <a:r>
              <a:rPr lang="en-US" sz="2400" dirty="0" smtClean="0"/>
              <a:t>If the height of the track is 80 centimeters then the marble will loop the loop because according to my research the greater the height (potential energy) the faster the marble will move </a:t>
            </a:r>
          </a:p>
          <a:p>
            <a:pPr algn="ctr">
              <a:lnSpc>
                <a:spcPct val="250000"/>
              </a:lnSpc>
            </a:pPr>
            <a:r>
              <a:rPr lang="en-US" sz="2400" dirty="0" smtClean="0"/>
              <a:t>(kinetic energy). </a:t>
            </a:r>
            <a:endParaRPr lang="en-US" sz="2400" dirty="0"/>
          </a:p>
        </p:txBody>
      </p:sp>
      <p:pic>
        <p:nvPicPr>
          <p:cNvPr id="7" name="Picture 5" descr="http://images.vectorhq.com/images/previews/ad0/roller-coaster-psd-4389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29125"/>
            <a:ext cx="3810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a:spLocks noGrp="1"/>
          </p:cNvSpPr>
          <p:nvPr>
            <p:ph type="ftr" sz="quarter" idx="11"/>
          </p:nvPr>
        </p:nvSpPr>
        <p:spPr>
          <a:xfrm rot="16200000">
            <a:off x="7586910" y="2981961"/>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Tree>
    <p:extLst>
      <p:ext uri="{BB962C8B-B14F-4D97-AF65-F5344CB8AC3E}">
        <p14:creationId xmlns:p14="http://schemas.microsoft.com/office/powerpoint/2010/main" val="4213628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82296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Materials</a:t>
            </a:r>
            <a:endParaRPr lang="en-US" sz="4800" b="1" dirty="0">
              <a:solidFill>
                <a:srgbClr val="FF0000"/>
              </a:solidFill>
              <a:latin typeface="Century Gothic" panose="020B0502020202020204" pitchFamily="34" charset="0"/>
            </a:endParaRPr>
          </a:p>
        </p:txBody>
      </p:sp>
      <p:sp>
        <p:nvSpPr>
          <p:cNvPr id="8" name="TextBox 7"/>
          <p:cNvSpPr txBox="1"/>
          <p:nvPr/>
        </p:nvSpPr>
        <p:spPr>
          <a:xfrm>
            <a:off x="457200" y="1447800"/>
            <a:ext cx="3657600" cy="4708981"/>
          </a:xfrm>
          <a:prstGeom prst="rect">
            <a:avLst/>
          </a:prstGeom>
          <a:noFill/>
        </p:spPr>
        <p:txBody>
          <a:bodyPr wrap="square" rtlCol="0" anchor="t">
            <a:spAutoFit/>
          </a:bodyPr>
          <a:lstStyle/>
          <a:p>
            <a:pPr marL="342900" indent="-342900">
              <a:buFont typeface="Arial" panose="020B0604020202020204" pitchFamily="34" charset="0"/>
              <a:buChar char="•"/>
            </a:pPr>
            <a:r>
              <a:rPr lang="en-US" sz="2400" dirty="0"/>
              <a:t>At least two 6 foot (183 cm) sections of 1-1/2 in (about 4 cm) diameter foam pipe insulation</a:t>
            </a:r>
          </a:p>
          <a:p>
            <a:pPr marL="342900" indent="-342900">
              <a:buFont typeface="Arial" panose="020B0604020202020204" pitchFamily="34" charset="0"/>
              <a:buChar char="•"/>
            </a:pPr>
            <a:r>
              <a:rPr lang="en-US" sz="2400" dirty="0" smtClean="0"/>
              <a:t>2-3 glass </a:t>
            </a:r>
            <a:r>
              <a:rPr lang="en-US" sz="2400" dirty="0"/>
              <a:t>marbles</a:t>
            </a:r>
          </a:p>
          <a:p>
            <a:pPr marL="342900" indent="-342900">
              <a:buFont typeface="Arial" panose="020B0604020202020204" pitchFamily="34" charset="0"/>
              <a:buChar char="•"/>
            </a:pPr>
            <a:r>
              <a:rPr lang="en-US" sz="2400" dirty="0"/>
              <a:t>Utility knife</a:t>
            </a:r>
          </a:p>
          <a:p>
            <a:pPr marL="342900" indent="-342900">
              <a:buFont typeface="Arial" panose="020B0604020202020204" pitchFamily="34" charset="0"/>
              <a:buChar char="•"/>
            </a:pPr>
            <a:r>
              <a:rPr lang="en-US" sz="2400" dirty="0"/>
              <a:t>Masking tape</a:t>
            </a:r>
          </a:p>
          <a:p>
            <a:pPr marL="342900" indent="-342900">
              <a:buFont typeface="Arial" panose="020B0604020202020204" pitchFamily="34" charset="0"/>
              <a:buChar char="•"/>
            </a:pPr>
            <a:r>
              <a:rPr lang="en-US" sz="2400" dirty="0" smtClean="0"/>
              <a:t>Tape measure (metric)</a:t>
            </a:r>
          </a:p>
          <a:p>
            <a:pPr marL="342900" indent="-342900">
              <a:buFont typeface="Arial" panose="020B0604020202020204" pitchFamily="34" charset="0"/>
              <a:buChar char="•"/>
            </a:pPr>
            <a:r>
              <a:rPr lang="en-US" sz="2400" dirty="0" smtClean="0"/>
              <a:t>Meter stick</a:t>
            </a:r>
          </a:p>
          <a:p>
            <a:pPr marL="342900" indent="-342900">
              <a:buFont typeface="Arial" panose="020B0604020202020204" pitchFamily="34" charset="0"/>
              <a:buChar char="•"/>
            </a:pPr>
            <a:r>
              <a:rPr lang="en-US" sz="2400" dirty="0" smtClean="0"/>
              <a:t>Paper cup</a:t>
            </a:r>
            <a:endParaRPr lang="en-US" sz="2400" dirty="0"/>
          </a:p>
          <a:p>
            <a:pPr algn="ctr">
              <a:lnSpc>
                <a:spcPct val="150000"/>
              </a:lnSpc>
            </a:pPr>
            <a:endParaRPr lang="en-US" sz="2400" dirty="0"/>
          </a:p>
        </p:txBody>
      </p:sp>
      <p:sp>
        <p:nvSpPr>
          <p:cNvPr id="7" name="TextBox 6"/>
          <p:cNvSpPr txBox="1"/>
          <p:nvPr/>
        </p:nvSpPr>
        <p:spPr>
          <a:xfrm>
            <a:off x="4572000" y="1466850"/>
            <a:ext cx="3657600" cy="2123658"/>
          </a:xfrm>
          <a:prstGeom prst="rect">
            <a:avLst/>
          </a:prstGeom>
          <a:noFill/>
        </p:spPr>
        <p:txBody>
          <a:bodyPr wrap="square" rtlCol="0" anchor="t">
            <a:spAutoFit/>
          </a:bodyPr>
          <a:lstStyle/>
          <a:p>
            <a:pPr marL="342900" indent="-342900">
              <a:buFont typeface="Arial" panose="020B0604020202020204" pitchFamily="34" charset="0"/>
              <a:buChar char="•"/>
            </a:pPr>
            <a:r>
              <a:rPr lang="en-US" sz="2400" dirty="0"/>
              <a:t>Bookshelf, table, or other support for roller coaster starting </a:t>
            </a:r>
            <a:r>
              <a:rPr lang="en-US" sz="2400" dirty="0" smtClean="0"/>
              <a:t>point</a:t>
            </a:r>
          </a:p>
          <a:p>
            <a:pPr marL="342900" indent="-342900">
              <a:buFont typeface="Arial" panose="020B0604020202020204" pitchFamily="34" charset="0"/>
              <a:buChar char="•"/>
            </a:pPr>
            <a:r>
              <a:rPr lang="en-US" sz="2400" dirty="0" smtClean="0"/>
              <a:t>Adult supervision</a:t>
            </a:r>
            <a:endParaRPr lang="en-US" sz="2400" dirty="0"/>
          </a:p>
          <a:p>
            <a:pPr>
              <a:lnSpc>
                <a:spcPct val="150000"/>
              </a:lnSpc>
            </a:pPr>
            <a:endParaRPr lang="en-US" sz="2400" dirty="0"/>
          </a:p>
        </p:txBody>
      </p:sp>
      <p:pic>
        <p:nvPicPr>
          <p:cNvPr id="10" name="Picture 5" descr="http://images.vectorhq.com/images/previews/ad0/roller-coaster-psd-4389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29125"/>
            <a:ext cx="3810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
          <p:cNvSpPr>
            <a:spLocks noGrp="1"/>
          </p:cNvSpPr>
          <p:nvPr>
            <p:ph type="ftr" sz="quarter" idx="11"/>
          </p:nvPr>
        </p:nvSpPr>
        <p:spPr>
          <a:xfrm rot="16200000">
            <a:off x="7586910" y="2981961"/>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Tree>
    <p:extLst>
      <p:ext uri="{BB962C8B-B14F-4D97-AF65-F5344CB8AC3E}">
        <p14:creationId xmlns:p14="http://schemas.microsoft.com/office/powerpoint/2010/main" val="3044128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85800" y="1105555"/>
            <a:ext cx="7086599" cy="544764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0000"/>
                </a:solidFill>
                <a:effectLst/>
                <a:latin typeface="Arial" pitchFamily="34" charset="0"/>
                <a:cs typeface="Arial" pitchFamily="34" charset="0"/>
              </a:rPr>
              <a:t>Note:</a:t>
            </a:r>
            <a:r>
              <a:rPr kumimoji="0" lang="en-US" altLang="en-US" sz="1200" b="0" i="0" u="none" strike="noStrike" cap="none" normalizeH="0" baseline="0" dirty="0" smtClean="0">
                <a:ln>
                  <a:noFill/>
                </a:ln>
                <a:solidFill>
                  <a:srgbClr val="FF0000"/>
                </a:solidFill>
                <a:effectLst/>
                <a:latin typeface="Arial" pitchFamily="34" charset="0"/>
                <a:cs typeface="Arial" pitchFamily="34" charset="0"/>
              </a:rPr>
              <a:t> </a:t>
            </a:r>
            <a:r>
              <a:rPr kumimoji="0" lang="en-US" altLang="en-US" sz="1200" b="0" i="0" u="sng" strike="noStrike" cap="none" normalizeH="0" baseline="0" dirty="0" smtClean="0">
                <a:ln>
                  <a:noFill/>
                </a:ln>
                <a:solidFill>
                  <a:srgbClr val="FF0000"/>
                </a:solidFill>
                <a:effectLst/>
                <a:latin typeface="Arial" pitchFamily="34" charset="0"/>
                <a:cs typeface="Arial" pitchFamily="34" charset="0"/>
              </a:rPr>
              <a:t>use the utility knife with care. A fresh, sharp blade will make cutting the insulation easier</a:t>
            </a:r>
            <a:r>
              <a:rPr kumimoji="0" lang="en-US" altLang="en-US" sz="1200" b="0" i="0" u="sng" strike="noStrike" cap="none" normalizeH="0" baseline="0" dirty="0" smtClean="0">
                <a:ln>
                  <a:noFill/>
                </a:ln>
                <a:solidFill>
                  <a:srgbClr val="333333"/>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R="0" lvl="0" indent="171450" algn="l" defTabSz="914400" rtl="0" eaLnBrk="0" fontAlgn="base" latinLnBrk="0" hangingPunct="0">
              <a:lnSpc>
                <a:spcPct val="150000"/>
              </a:lnSpc>
              <a:spcBef>
                <a:spcPct val="0"/>
              </a:spcBef>
              <a:spcAft>
                <a:spcPct val="0"/>
              </a:spcAft>
              <a:buClrTx/>
              <a:buSzTx/>
              <a:buFontTx/>
              <a:buAutoNum type="arabicPeriod"/>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Do your background research so that you are knowledgeable                                                                           </a:t>
            </a:r>
          </a:p>
          <a:p>
            <a:pPr marR="0" lvl="0"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about the terms, concepts, and questions, above.</a:t>
            </a:r>
          </a:p>
          <a:p>
            <a:pPr marR="0" lvl="0" indent="171450" algn="l" defTabSz="914400" rtl="0" eaLnBrk="0" fontAlgn="base" latinLnBrk="0" hangingPunct="0">
              <a:lnSpc>
                <a:spcPct val="150000"/>
              </a:lnSpc>
              <a:spcBef>
                <a:spcPct val="0"/>
              </a:spcBef>
              <a:spcAft>
                <a:spcPct val="0"/>
              </a:spcAft>
              <a:buClrTx/>
              <a:buSzTx/>
              <a:buFontTx/>
              <a:buAutoNum type="arabicPeriod" startAt="2"/>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Cut the foam pipe insulation in half (the long way) to make two                                                          </a:t>
            </a:r>
          </a:p>
          <a:p>
            <a:pPr marR="0" lvl="0"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U-shaped channels.</a:t>
            </a:r>
          </a:p>
          <a:p>
            <a:pPr marL="342900" marR="0" lvl="1" indent="171450" algn="l" defTabSz="914400" rtl="0" eaLnBrk="0" fontAlgn="base" latinLnBrk="0" hangingPunct="0">
              <a:lnSpc>
                <a:spcPct val="150000"/>
              </a:lnSpc>
              <a:spcBef>
                <a:spcPct val="0"/>
              </a:spcBef>
              <a:spcAft>
                <a:spcPct val="0"/>
              </a:spcAft>
              <a:buClrTx/>
              <a:buSzTx/>
              <a:buFontTx/>
              <a:buAutoNum type="alphaLcPeriod"/>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The illustration shows the foam pipe insulation, end-on.  </a:t>
            </a:r>
          </a:p>
          <a:p>
            <a:pPr marL="342900" marR="0" lvl="1" indent="171450" algn="l" defTabSz="914400" rtl="0" eaLnBrk="0" fontAlgn="base" latinLnBrk="0" hangingPunct="0">
              <a:lnSpc>
                <a:spcPct val="150000"/>
              </a:lnSpc>
              <a:spcBef>
                <a:spcPct val="0"/>
              </a:spcBef>
              <a:spcAft>
                <a:spcPct val="0"/>
              </a:spcAft>
              <a:buClrTx/>
              <a:buSzTx/>
              <a:buFontTx/>
              <a:buAutoNum type="alphaLcPeriod" startAt="2"/>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The insulation comes with one partial cut along the entire                                                                           </a:t>
            </a:r>
          </a:p>
          <a:p>
            <a:pPr marL="342900" marR="0" lvl="1"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length. Complete this cut with the utility knife (yellow circle                                                                                  </a:t>
            </a:r>
          </a:p>
          <a:p>
            <a:pPr marL="342900" marR="0" lvl="1"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     in the illustration above).</a:t>
            </a:r>
          </a:p>
          <a:p>
            <a:pPr marL="342900" marR="0" lvl="1" indent="171450" algn="l" defTabSz="914400" rtl="0" eaLnBrk="0" fontAlgn="base" latinLnBrk="0" hangingPunct="0">
              <a:lnSpc>
                <a:spcPct val="150000"/>
              </a:lnSpc>
              <a:spcBef>
                <a:spcPct val="0"/>
              </a:spcBef>
              <a:spcAft>
                <a:spcPct val="0"/>
              </a:spcAft>
              <a:buClrTx/>
              <a:buSzTx/>
              <a:buFontTx/>
              <a:buAutoNum type="alphaLcPeriod" startAt="3"/>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Make a second cut on the other side of the tube (yellow line                                                                    </a:t>
            </a:r>
          </a:p>
          <a:p>
            <a:pPr marL="342900" marR="0" lvl="1"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 in the illustration above), along the entire length of the tube.</a:t>
            </a:r>
          </a:p>
          <a:p>
            <a:pPr marL="342900" marR="0" lvl="1" indent="171450" algn="l" defTabSz="914400" rtl="0" eaLnBrk="0" fontAlgn="base" latinLnBrk="0" hangingPunct="0">
              <a:lnSpc>
                <a:spcPct val="150000"/>
              </a:lnSpc>
              <a:spcBef>
                <a:spcPct val="0"/>
              </a:spcBef>
              <a:spcAft>
                <a:spcPct val="0"/>
              </a:spcAft>
              <a:buClrTx/>
              <a:buSzTx/>
              <a:buFontTx/>
              <a:buAutoNum type="alphaLcPeriod" startAt="4"/>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You'll end up with two separate U-channel foam pieces. You                                                                           </a:t>
            </a:r>
          </a:p>
          <a:p>
            <a:pPr marL="342900" marR="0" lvl="1"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can use masking tape to attach pieces end-to-end to make                                                                           </a:t>
            </a:r>
          </a:p>
          <a:p>
            <a:pPr marL="342900" marR="0" lvl="1"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the roller coaster track as long as you want.</a:t>
            </a:r>
          </a:p>
          <a:p>
            <a:pPr marR="0" lvl="0" indent="171450" algn="l" defTabSz="914400" rtl="0" eaLnBrk="0" fontAlgn="base" latinLnBrk="0" hangingPunct="0">
              <a:lnSpc>
                <a:spcPct val="150000"/>
              </a:lnSpc>
              <a:spcBef>
                <a:spcPct val="0"/>
              </a:spcBef>
              <a:spcAft>
                <a:spcPct val="0"/>
              </a:spcAft>
              <a:buClrTx/>
              <a:buSzTx/>
              <a:buFontTx/>
              <a:buAutoNum type="arabicPeriod" startAt="3"/>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Pick a diameter for the loop. Something in the range of 30–50 cm (12–20 in) should work well.</a:t>
            </a:r>
          </a:p>
          <a:p>
            <a:pPr marR="0" lvl="0" indent="171450" algn="l" defTabSz="914400" rtl="0" eaLnBrk="0" fontAlgn="base" latinLnBrk="0" hangingPunct="0">
              <a:lnSpc>
                <a:spcPct val="150000"/>
              </a:lnSpc>
              <a:spcBef>
                <a:spcPct val="0"/>
              </a:spcBef>
              <a:spcAft>
                <a:spcPct val="0"/>
              </a:spcAft>
              <a:buClrTx/>
              <a:buSzTx/>
              <a:buFontTx/>
              <a:buAutoNum type="arabicPeriod" startAt="4"/>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Tape two lengths of the foam U-channel together, end-to-end. The joint between the two pieces </a:t>
            </a:r>
          </a:p>
          <a:p>
            <a:pPr marR="0" lvl="0"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should be as smooth as possible.</a:t>
            </a:r>
          </a:p>
          <a:p>
            <a:pPr marR="0" lvl="0" indent="171450" algn="l" defTabSz="914400" rtl="0" eaLnBrk="0" fontAlgn="base" latinLnBrk="0" hangingPunct="0">
              <a:lnSpc>
                <a:spcPct val="150000"/>
              </a:lnSpc>
              <a:spcBef>
                <a:spcPct val="0"/>
              </a:spcBef>
              <a:spcAft>
                <a:spcPct val="0"/>
              </a:spcAft>
              <a:buClrTx/>
              <a:buSzTx/>
              <a:buFontTx/>
              <a:buAutoNum type="arabicPeriod" startAt="5"/>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Curl the track into a loop of the desired diameter. Tape the loop together where the two tracks meet  </a:t>
            </a:r>
          </a:p>
          <a:p>
            <a:pPr marR="0" lvl="0"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at the bottom (see illustration below). Don't tape the loop to the floor just yet.</a:t>
            </a:r>
          </a:p>
        </p:txBody>
      </p:sp>
      <p:pic>
        <p:nvPicPr>
          <p:cNvPr id="6" name="Picture 2" descr="foam pipe ins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2435102"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Procedure</a:t>
            </a:r>
            <a:endParaRPr lang="en-US" sz="4800" b="1" dirty="0">
              <a:solidFill>
                <a:srgbClr val="FF0000"/>
              </a:solidFill>
              <a:latin typeface="Century Gothic" panose="020B0502020202020204" pitchFamily="34" charset="0"/>
            </a:endParaRPr>
          </a:p>
        </p:txBody>
      </p:sp>
      <p:sp>
        <p:nvSpPr>
          <p:cNvPr id="8"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Tree>
    <p:extLst>
      <p:ext uri="{BB962C8B-B14F-4D97-AF65-F5344CB8AC3E}">
        <p14:creationId xmlns:p14="http://schemas.microsoft.com/office/powerpoint/2010/main" val="2166672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Procedure</a:t>
            </a:r>
            <a:r>
              <a:rPr lang="en-US" sz="4800" dirty="0" smtClean="0">
                <a:solidFill>
                  <a:srgbClr val="FF0000"/>
                </a:solidFill>
                <a:latin typeface="Century Gothic" panose="020B0502020202020204" pitchFamily="34" charset="0"/>
              </a:rPr>
              <a:t> </a:t>
            </a:r>
            <a:r>
              <a:rPr lang="en-US" sz="1600" dirty="0" smtClean="0">
                <a:solidFill>
                  <a:srgbClr val="FF0000"/>
                </a:solidFill>
                <a:latin typeface="Century Gothic" panose="020B0502020202020204" pitchFamily="34" charset="0"/>
              </a:rPr>
              <a:t>(continuation)</a:t>
            </a:r>
            <a:endParaRPr lang="en-US" sz="1600" dirty="0">
              <a:solidFill>
                <a:srgbClr val="FF0000"/>
              </a:solidFill>
              <a:latin typeface="Century Gothic" panose="020B0502020202020204" pitchFamily="34" charset="0"/>
            </a:endParaRPr>
          </a:p>
        </p:txBody>
      </p:sp>
      <p:pic>
        <p:nvPicPr>
          <p:cNvPr id="18434" name="Picture 2" descr="roller coaster marble tr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01175"/>
            <a:ext cx="2371336" cy="2127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685800" y="1287735"/>
            <a:ext cx="7543800" cy="47320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indent="171450" algn="l" defTabSz="914400" rtl="0" eaLnBrk="0" fontAlgn="base" latinLnBrk="0" hangingPunct="0">
              <a:lnSpc>
                <a:spcPct val="150000"/>
              </a:lnSpc>
              <a:spcBef>
                <a:spcPct val="0"/>
              </a:spcBef>
              <a:spcAft>
                <a:spcPct val="0"/>
              </a:spcAft>
              <a:buClrTx/>
              <a:buSzTx/>
              <a:buFontTx/>
              <a:buAutoNum type="arabicPeriod" startAt="6"/>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Raise the other end of the track up to make a ramp coming </a:t>
            </a:r>
          </a:p>
          <a:p>
            <a:pPr marR="0" lvl="0"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down into the loop (see illustration below).</a:t>
            </a:r>
          </a:p>
          <a:p>
            <a:pPr marR="0" lvl="0" indent="171450" algn="l" defTabSz="914400" rtl="0" eaLnBrk="0" fontAlgn="base" latinLnBrk="0" hangingPunct="0">
              <a:lnSpc>
                <a:spcPct val="150000"/>
              </a:lnSpc>
              <a:spcBef>
                <a:spcPct val="0"/>
              </a:spcBef>
              <a:spcAft>
                <a:spcPct val="0"/>
              </a:spcAft>
              <a:buClrTx/>
              <a:buSzTx/>
              <a:buFontTx/>
              <a:buAutoNum type="arabicPeriod" startAt="7"/>
              <a:tabLst/>
            </a:pP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Tape the top of the ramp in place on a bookshelf or other </a:t>
            </a:r>
          </a:p>
          <a:p>
            <a:pPr marR="0" lvl="0"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kumimoji="0" lang="en-US" altLang="en-US" sz="1200" b="0" i="0" u="none" strike="noStrike" cap="none" normalizeH="0" baseline="0" dirty="0" smtClean="0">
                <a:ln>
                  <a:noFill/>
                </a:ln>
                <a:solidFill>
                  <a:srgbClr val="333333"/>
                </a:solidFill>
                <a:effectLst/>
                <a:latin typeface="Arial" pitchFamily="34" charset="0"/>
                <a:cs typeface="Arial" pitchFamily="34" charset="0"/>
              </a:rPr>
              <a:t>piece of furniture. </a:t>
            </a:r>
            <a:r>
              <a:rPr lang="en-US" altLang="en-US" sz="1200" dirty="0" smtClean="0">
                <a:solidFill>
                  <a:srgbClr val="333333"/>
                </a:solidFill>
                <a:latin typeface="Arial" pitchFamily="34" charset="0"/>
                <a:cs typeface="Arial" pitchFamily="34" charset="0"/>
              </a:rPr>
              <a:t>The </a:t>
            </a:r>
            <a:r>
              <a:rPr lang="en-US" altLang="en-US" sz="1200" dirty="0">
                <a:solidFill>
                  <a:srgbClr val="333333"/>
                </a:solidFill>
                <a:latin typeface="Arial" pitchFamily="34" charset="0"/>
                <a:cs typeface="Arial" pitchFamily="34" charset="0"/>
              </a:rPr>
              <a:t>illustration </a:t>
            </a:r>
            <a:r>
              <a:rPr lang="en-US" altLang="en-US" sz="1200" dirty="0" smtClean="0">
                <a:solidFill>
                  <a:srgbClr val="333333"/>
                </a:solidFill>
                <a:latin typeface="Arial" pitchFamily="34" charset="0"/>
                <a:cs typeface="Arial" pitchFamily="34" charset="0"/>
              </a:rPr>
              <a:t>shows </a:t>
            </a:r>
            <a:r>
              <a:rPr lang="en-US" altLang="en-US" sz="1200" dirty="0">
                <a:solidFill>
                  <a:srgbClr val="333333"/>
                </a:solidFill>
                <a:latin typeface="Arial" pitchFamily="34" charset="0"/>
                <a:cs typeface="Arial" pitchFamily="34" charset="0"/>
              </a:rPr>
              <a:t>two different roller </a:t>
            </a:r>
            <a:endParaRPr lang="en-US" altLang="en-US" sz="1200" dirty="0" smtClean="0">
              <a:solidFill>
                <a:srgbClr val="333333"/>
              </a:solidFill>
              <a:latin typeface="Arial" pitchFamily="34" charset="0"/>
              <a:cs typeface="Arial" pitchFamily="34" charset="0"/>
            </a:endParaRPr>
          </a:p>
          <a:p>
            <a:pPr marR="0" lvl="0" algn="l" defTabSz="914400" rtl="0" eaLnBrk="0" fontAlgn="base" latinLnBrk="0" hangingPunct="0">
              <a:lnSpc>
                <a:spcPct val="150000"/>
              </a:lnSpc>
              <a:spcBef>
                <a:spcPct val="0"/>
              </a:spcBef>
              <a:spcAft>
                <a:spcPct val="0"/>
              </a:spcAft>
              <a:buClrTx/>
              <a:buSzTx/>
              <a:tabLs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coaster </a:t>
            </a:r>
            <a:r>
              <a:rPr lang="en-US" altLang="en-US" sz="1200" dirty="0">
                <a:solidFill>
                  <a:srgbClr val="333333"/>
                </a:solidFill>
                <a:latin typeface="Arial" pitchFamily="34" charset="0"/>
                <a:cs typeface="Arial" pitchFamily="34" charset="0"/>
              </a:rPr>
              <a:t>tracks for marbles. </a:t>
            </a:r>
          </a:p>
          <a:p>
            <a:pPr lvl="0" indent="171450" eaLnBrk="0" fontAlgn="base" hangingPunct="0">
              <a:lnSpc>
                <a:spcPct val="150000"/>
              </a:lnSpc>
              <a:spcBef>
                <a:spcPct val="0"/>
              </a:spcBef>
              <a:spcAft>
                <a:spcPct val="0"/>
              </a:spcAft>
              <a:buFontTx/>
              <a:buAutoNum type="arabicPeriod" startAt="8"/>
            </a:pPr>
            <a:r>
              <a:rPr lang="en-US" altLang="en-US" sz="1200" dirty="0">
                <a:solidFill>
                  <a:srgbClr val="333333"/>
                </a:solidFill>
                <a:latin typeface="Arial" pitchFamily="34" charset="0"/>
                <a:cs typeface="Arial" pitchFamily="34" charset="0"/>
              </a:rPr>
              <a:t>Now you can tape the loop down to the floor.</a:t>
            </a:r>
          </a:p>
          <a:p>
            <a:pPr lvl="0" indent="171450" eaLnBrk="0" fontAlgn="base" hangingPunct="0">
              <a:lnSpc>
                <a:spcPct val="150000"/>
              </a:lnSpc>
              <a:spcBef>
                <a:spcPct val="0"/>
              </a:spcBef>
              <a:spcAft>
                <a:spcPct val="0"/>
              </a:spcAft>
              <a:buFontTx/>
              <a:buAutoNum type="arabicPeriod" startAt="9"/>
            </a:pPr>
            <a:r>
              <a:rPr lang="en-US" altLang="en-US" sz="1200" dirty="0">
                <a:solidFill>
                  <a:srgbClr val="333333"/>
                </a:solidFill>
                <a:latin typeface="Arial" pitchFamily="34" charset="0"/>
                <a:cs typeface="Arial" pitchFamily="34" charset="0"/>
              </a:rPr>
              <a:t>Measure the diameter of the loop.</a:t>
            </a:r>
          </a:p>
          <a:p>
            <a:pPr lvl="0" indent="171450" eaLnBrk="0" fontAlgn="base" hangingPunct="0">
              <a:lnSpc>
                <a:spcPct val="150000"/>
              </a:lnSpc>
              <a:spcBef>
                <a:spcPct val="0"/>
              </a:spcBef>
              <a:spcAft>
                <a:spcPct val="0"/>
              </a:spcAft>
              <a:buFontTx/>
              <a:buAutoNum type="arabicPeriod" startAt="10"/>
            </a:pPr>
            <a:r>
              <a:rPr lang="en-US" altLang="en-US" sz="1200" dirty="0" smtClean="0">
                <a:solidFill>
                  <a:srgbClr val="333333"/>
                </a:solidFill>
                <a:latin typeface="Arial" pitchFamily="34" charset="0"/>
                <a:cs typeface="Arial" pitchFamily="34" charset="0"/>
              </a:rPr>
              <a:t> Measure </a:t>
            </a:r>
            <a:r>
              <a:rPr lang="en-US" altLang="en-US" sz="1200" dirty="0">
                <a:solidFill>
                  <a:srgbClr val="333333"/>
                </a:solidFill>
                <a:latin typeface="Arial" pitchFamily="34" charset="0"/>
                <a:cs typeface="Arial" pitchFamily="34" charset="0"/>
              </a:rPr>
              <a:t>the height of the starting point for the track (rise).</a:t>
            </a:r>
          </a:p>
          <a:p>
            <a:pPr lvl="0" indent="171450" eaLnBrk="0" fontAlgn="base" hangingPunct="0">
              <a:lnSpc>
                <a:spcPct val="150000"/>
              </a:lnSpc>
              <a:spcBef>
                <a:spcPct val="0"/>
              </a:spcBef>
              <a:spcAft>
                <a:spcPct val="0"/>
              </a:spcAft>
              <a:buFontTx/>
              <a:buAutoNum type="arabicPeriod" startAt="11"/>
            </a:pPr>
            <a:r>
              <a:rPr lang="en-US" altLang="en-US" sz="1200" dirty="0" smtClean="0">
                <a:solidFill>
                  <a:srgbClr val="333333"/>
                </a:solidFill>
                <a:latin typeface="Arial" pitchFamily="34" charset="0"/>
                <a:cs typeface="Arial" pitchFamily="34" charset="0"/>
              </a:rPr>
              <a:t> Measure </a:t>
            </a:r>
            <a:r>
              <a:rPr lang="en-US" altLang="en-US" sz="1200" dirty="0">
                <a:solidFill>
                  <a:srgbClr val="333333"/>
                </a:solidFill>
                <a:latin typeface="Arial" pitchFamily="34" charset="0"/>
                <a:cs typeface="Arial" pitchFamily="34" charset="0"/>
              </a:rPr>
              <a:t>the horizontal distance from the track starting point to the beginning of the loop (run).</a:t>
            </a:r>
          </a:p>
          <a:p>
            <a:pPr lvl="0" indent="171450" eaLnBrk="0" fontAlgn="base" hangingPunct="0">
              <a:lnSpc>
                <a:spcPct val="150000"/>
              </a:lnSpc>
              <a:spcBef>
                <a:spcPct val="0"/>
              </a:spcBef>
              <a:spcAft>
                <a:spcPct val="0"/>
              </a:spcAft>
              <a:buFontTx/>
              <a:buAutoNum type="arabicPeriod" startAt="12"/>
            </a:pPr>
            <a:r>
              <a:rPr lang="en-US" altLang="en-US" sz="1200" dirty="0" smtClean="0">
                <a:solidFill>
                  <a:srgbClr val="333333"/>
                </a:solidFill>
                <a:latin typeface="Arial" pitchFamily="34" charset="0"/>
                <a:cs typeface="Arial" pitchFamily="34" charset="0"/>
              </a:rPr>
              <a:t> Run </a:t>
            </a:r>
            <a:r>
              <a:rPr lang="en-US" altLang="en-US" sz="1200" dirty="0">
                <a:solidFill>
                  <a:srgbClr val="333333"/>
                </a:solidFill>
                <a:latin typeface="Arial" pitchFamily="34" charset="0"/>
                <a:cs typeface="Arial" pitchFamily="34" charset="0"/>
              </a:rPr>
              <a:t>a single marble down the track 10 separate times. How many times does it successfully go </a:t>
            </a:r>
            <a:r>
              <a:rPr lang="en-US" altLang="en-US" sz="1200" dirty="0" smtClean="0">
                <a:solidFill>
                  <a:srgbClr val="333333"/>
                </a:solidFill>
                <a:latin typeface="Arial" pitchFamily="34" charset="0"/>
                <a:cs typeface="Arial" pitchFamily="34" charset="0"/>
              </a:rPr>
              <a:t>through</a:t>
            </a:r>
          </a:p>
          <a:p>
            <a:pPr lvl="0" eaLnBrk="0" fontAlgn="base" hangingPunct="0">
              <a:lnSpc>
                <a:spcPct val="150000"/>
              </a:lnSpc>
              <a:spcBef>
                <a:spcPct val="0"/>
              </a:spcBef>
              <a:spcAft>
                <a:spcPct val="0"/>
              </a:spcAf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the </a:t>
            </a:r>
            <a:r>
              <a:rPr lang="en-US" altLang="en-US" sz="1200" dirty="0">
                <a:solidFill>
                  <a:srgbClr val="333333"/>
                </a:solidFill>
                <a:latin typeface="Arial" pitchFamily="34" charset="0"/>
                <a:cs typeface="Arial" pitchFamily="34" charset="0"/>
              </a:rPr>
              <a:t>loop?</a:t>
            </a:r>
          </a:p>
          <a:p>
            <a:pPr lvl="0" indent="171450" eaLnBrk="0" fontAlgn="base" hangingPunct="0">
              <a:lnSpc>
                <a:spcPct val="150000"/>
              </a:lnSpc>
              <a:spcBef>
                <a:spcPct val="0"/>
              </a:spcBef>
              <a:spcAft>
                <a:spcPct val="0"/>
              </a:spcAft>
              <a:buFontTx/>
              <a:buAutoNum type="arabicPeriod" startAt="13"/>
            </a:pPr>
            <a:r>
              <a:rPr lang="en-US" altLang="en-US" sz="1200" dirty="0" smtClean="0">
                <a:solidFill>
                  <a:srgbClr val="333333"/>
                </a:solidFill>
                <a:latin typeface="Arial" pitchFamily="34" charset="0"/>
                <a:cs typeface="Arial" pitchFamily="34" charset="0"/>
              </a:rPr>
              <a:t> Change </a:t>
            </a:r>
            <a:r>
              <a:rPr lang="en-US" altLang="en-US" sz="1200" dirty="0">
                <a:solidFill>
                  <a:srgbClr val="333333"/>
                </a:solidFill>
                <a:latin typeface="Arial" pitchFamily="34" charset="0"/>
                <a:cs typeface="Arial" pitchFamily="34" charset="0"/>
              </a:rPr>
              <a:t>the height and repeat the previous step. If the marble makes it </a:t>
            </a:r>
            <a:r>
              <a:rPr lang="en-US" altLang="en-US" sz="1200" dirty="0" smtClean="0">
                <a:solidFill>
                  <a:srgbClr val="333333"/>
                </a:solidFill>
                <a:latin typeface="Arial" pitchFamily="34" charset="0"/>
                <a:cs typeface="Arial" pitchFamily="34" charset="0"/>
              </a:rPr>
              <a:t>through</a:t>
            </a:r>
          </a:p>
          <a:p>
            <a:pPr lvl="0" eaLnBrk="0" fontAlgn="base" hangingPunct="0">
              <a:lnSpc>
                <a:spcPct val="150000"/>
              </a:lnSpc>
              <a:spcBef>
                <a:spcPct val="0"/>
              </a:spcBef>
              <a:spcAft>
                <a:spcPct val="0"/>
              </a:spcAf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a:t>
            </a:r>
            <a:r>
              <a:rPr lang="en-US" altLang="en-US" sz="1200" dirty="0">
                <a:solidFill>
                  <a:srgbClr val="333333"/>
                </a:solidFill>
                <a:latin typeface="Arial" pitchFamily="34" charset="0"/>
                <a:cs typeface="Arial" pitchFamily="34" charset="0"/>
              </a:rPr>
              <a:t>the loop most of the time</a:t>
            </a:r>
            <a:r>
              <a:rPr lang="en-US" altLang="en-US" sz="1200" dirty="0" smtClean="0">
                <a:solidFill>
                  <a:srgbClr val="333333"/>
                </a:solidFill>
                <a:latin typeface="Arial" pitchFamily="34" charset="0"/>
                <a:cs typeface="Arial" pitchFamily="34" charset="0"/>
              </a:rPr>
              <a:t>, lower </a:t>
            </a:r>
            <a:r>
              <a:rPr lang="en-US" altLang="en-US" sz="1200" dirty="0">
                <a:solidFill>
                  <a:srgbClr val="333333"/>
                </a:solidFill>
                <a:latin typeface="Arial" pitchFamily="34" charset="0"/>
                <a:cs typeface="Arial" pitchFamily="34" charset="0"/>
              </a:rPr>
              <a:t>the height. If the marble fails to make it through </a:t>
            </a:r>
            <a:endParaRPr lang="en-US" altLang="en-US" sz="1200" dirty="0" smtClean="0">
              <a:solidFill>
                <a:srgbClr val="333333"/>
              </a:solidFill>
              <a:latin typeface="Arial" pitchFamily="34" charset="0"/>
              <a:cs typeface="Arial" pitchFamily="34" charset="0"/>
            </a:endParaRPr>
          </a:p>
          <a:p>
            <a:pPr lvl="0" eaLnBrk="0" fontAlgn="base" hangingPunct="0">
              <a:lnSpc>
                <a:spcPct val="150000"/>
              </a:lnSpc>
              <a:spcBef>
                <a:spcPct val="0"/>
              </a:spcBef>
              <a:spcAft>
                <a:spcPct val="0"/>
              </a:spcAf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the </a:t>
            </a:r>
            <a:r>
              <a:rPr lang="en-US" altLang="en-US" sz="1200" dirty="0">
                <a:solidFill>
                  <a:srgbClr val="333333"/>
                </a:solidFill>
                <a:latin typeface="Arial" pitchFamily="34" charset="0"/>
                <a:cs typeface="Arial" pitchFamily="34" charset="0"/>
              </a:rPr>
              <a:t>loop most of the time, raise the height.</a:t>
            </a:r>
          </a:p>
          <a:p>
            <a:pPr lvl="0" indent="171450" eaLnBrk="0" fontAlgn="base" hangingPunct="0">
              <a:lnSpc>
                <a:spcPct val="150000"/>
              </a:lnSpc>
              <a:spcBef>
                <a:spcPct val="0"/>
              </a:spcBef>
              <a:spcAft>
                <a:spcPct val="0"/>
              </a:spcAft>
              <a:buFontTx/>
              <a:buAutoNum type="arabicPeriod" startAt="14"/>
            </a:pPr>
            <a:r>
              <a:rPr lang="en-US" altLang="en-US" sz="1200" dirty="0" smtClean="0">
                <a:solidFill>
                  <a:srgbClr val="333333"/>
                </a:solidFill>
                <a:latin typeface="Arial" pitchFamily="34" charset="0"/>
                <a:cs typeface="Arial" pitchFamily="34" charset="0"/>
              </a:rPr>
              <a:t> What </a:t>
            </a:r>
            <a:r>
              <a:rPr lang="en-US" altLang="en-US" sz="1200" dirty="0">
                <a:solidFill>
                  <a:srgbClr val="333333"/>
                </a:solidFill>
                <a:latin typeface="Arial" pitchFamily="34" charset="0"/>
                <a:cs typeface="Arial" pitchFamily="34" charset="0"/>
              </a:rPr>
              <a:t>starting height was needed for the marble to make it through the </a:t>
            </a:r>
            <a:endParaRPr lang="en-US" altLang="en-US" sz="1200" dirty="0" smtClean="0">
              <a:solidFill>
                <a:srgbClr val="333333"/>
              </a:solidFill>
              <a:latin typeface="Arial" pitchFamily="34" charset="0"/>
              <a:cs typeface="Arial" pitchFamily="34" charset="0"/>
            </a:endParaRPr>
          </a:p>
          <a:p>
            <a:pPr lvl="0" eaLnBrk="0" fontAlgn="base" hangingPunct="0">
              <a:lnSpc>
                <a:spcPct val="150000"/>
              </a:lnSpc>
              <a:spcBef>
                <a:spcPct val="0"/>
              </a:spcBef>
              <a:spcAft>
                <a:spcPct val="0"/>
              </a:spcAft>
            </a:pPr>
            <a:r>
              <a:rPr lang="en-US" altLang="en-US" sz="1200" dirty="0">
                <a:solidFill>
                  <a:srgbClr val="333333"/>
                </a:solidFill>
                <a:latin typeface="Arial" pitchFamily="34" charset="0"/>
                <a:cs typeface="Arial" pitchFamily="34" charset="0"/>
              </a:rPr>
              <a:t> </a:t>
            </a:r>
            <a:r>
              <a:rPr lang="en-US" altLang="en-US" sz="1200" dirty="0" smtClean="0">
                <a:solidFill>
                  <a:srgbClr val="333333"/>
                </a:solidFill>
                <a:latin typeface="Arial" pitchFamily="34" charset="0"/>
                <a:cs typeface="Arial" pitchFamily="34" charset="0"/>
              </a:rPr>
              <a:t>     loop </a:t>
            </a:r>
            <a:r>
              <a:rPr lang="en-US" altLang="en-US" sz="1200" dirty="0">
                <a:solidFill>
                  <a:srgbClr val="333333"/>
                </a:solidFill>
                <a:latin typeface="Arial" pitchFamily="34" charset="0"/>
                <a:cs typeface="Arial" pitchFamily="34" charset="0"/>
              </a:rPr>
              <a:t>most of the time?</a:t>
            </a:r>
          </a:p>
          <a:p>
            <a:pPr marR="0" lvl="0" indent="171450" algn="l" defTabSz="914400" rtl="0" eaLnBrk="0" fontAlgn="base" latinLnBrk="0" hangingPunct="0">
              <a:lnSpc>
                <a:spcPct val="150000"/>
              </a:lnSpc>
              <a:spcBef>
                <a:spcPct val="0"/>
              </a:spcBef>
              <a:spcAft>
                <a:spcPct val="0"/>
              </a:spcAft>
              <a:buClrTx/>
              <a:buSzTx/>
              <a:buFontTx/>
              <a:buAutoNum type="arabicPeriod" startAt="7"/>
              <a:tabLst/>
            </a:pPr>
            <a:endParaRPr kumimoji="0" lang="en-US" altLang="en-US" sz="900" b="0" i="0" u="none" strike="noStrike" cap="none" normalizeH="0" baseline="0" dirty="0" smtClean="0">
              <a:ln>
                <a:noFill/>
              </a:ln>
              <a:solidFill>
                <a:srgbClr val="333333"/>
              </a:solidFill>
              <a:effectLst/>
              <a:latin typeface="Arial" pitchFamily="34" charset="0"/>
              <a:cs typeface="Arial" pitchFamily="34" charset="0"/>
            </a:endParaRPr>
          </a:p>
        </p:txBody>
      </p:sp>
      <p:pic>
        <p:nvPicPr>
          <p:cNvPr id="8" name="Picture 5" descr="http://images.vectorhq.com/images/previews/ad0/roller-coaster-psd-43896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429125"/>
            <a:ext cx="3810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a:spLocks noGrp="1"/>
          </p:cNvSpPr>
          <p:nvPr>
            <p:ph type="ftr" sz="quarter" idx="11"/>
          </p:nvPr>
        </p:nvSpPr>
        <p:spPr>
          <a:xfrm rot="16200000">
            <a:off x="7586910" y="2981961"/>
            <a:ext cx="2367281" cy="365760"/>
          </a:xfrm>
        </p:spPr>
        <p:txBody>
          <a:bodyPr/>
          <a:lstStyle/>
          <a:p>
            <a:pPr algn="l"/>
            <a:r>
              <a:rPr lang="en-US" dirty="0" smtClean="0"/>
              <a:t>Roller Coaster Marbles: How Much Height to Loop the Loop?</a:t>
            </a:r>
          </a:p>
          <a:p>
            <a:pPr algn="l"/>
            <a:r>
              <a:rPr lang="en-US" dirty="0" smtClean="0"/>
              <a:t>Sara Miranda / Mrs. Rivera / 5Gr</a:t>
            </a:r>
            <a:endParaRPr lang="en-US" dirty="0"/>
          </a:p>
        </p:txBody>
      </p:sp>
    </p:spTree>
    <p:extLst>
      <p:ext uri="{BB962C8B-B14F-4D97-AF65-F5344CB8AC3E}">
        <p14:creationId xmlns:p14="http://schemas.microsoft.com/office/powerpoint/2010/main" val="791851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Data</a:t>
            </a:r>
            <a:r>
              <a:rPr lang="en-US" sz="4800" dirty="0" smtClean="0">
                <a:solidFill>
                  <a:srgbClr val="FF0000"/>
                </a:solidFill>
                <a:latin typeface="Century Gothic" panose="020B0502020202020204" pitchFamily="34" charset="0"/>
              </a:rPr>
              <a:t> – Photographs</a:t>
            </a:r>
            <a:endParaRPr lang="en-US" sz="4800" dirty="0">
              <a:solidFill>
                <a:srgbClr val="FF0000"/>
              </a:solidFill>
              <a:latin typeface="Century Gothic" panose="020B0502020202020204" pitchFamily="34" charset="0"/>
            </a:endParaRPr>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
        <p:nvSpPr>
          <p:cNvPr id="2" name="TextBox 1"/>
          <p:cNvSpPr txBox="1"/>
          <p:nvPr/>
        </p:nvSpPr>
        <p:spPr>
          <a:xfrm>
            <a:off x="609600" y="5334000"/>
            <a:ext cx="3657600" cy="1200329"/>
          </a:xfrm>
          <a:prstGeom prst="rect">
            <a:avLst/>
          </a:prstGeom>
          <a:noFill/>
        </p:spPr>
        <p:txBody>
          <a:bodyPr wrap="square" rtlCol="0">
            <a:spAutoFit/>
          </a:bodyPr>
          <a:lstStyle/>
          <a:p>
            <a:pPr algn="ctr"/>
            <a:r>
              <a:rPr lang="en-US" dirty="0" smtClean="0"/>
              <a:t>The yellow dot indicates the exact position from where to drop the marble for all different heights    being tested.</a:t>
            </a:r>
            <a:endParaRPr lang="en-US" dirty="0"/>
          </a:p>
        </p:txBody>
      </p:sp>
      <p:sp>
        <p:nvSpPr>
          <p:cNvPr id="3" name="AutoShape 2" descr="Displaying piclab.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600200"/>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00200"/>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419600" y="5334000"/>
            <a:ext cx="3657600" cy="1477328"/>
          </a:xfrm>
          <a:prstGeom prst="rect">
            <a:avLst/>
          </a:prstGeom>
          <a:noFill/>
        </p:spPr>
        <p:txBody>
          <a:bodyPr wrap="square" rtlCol="0">
            <a:spAutoFit/>
          </a:bodyPr>
          <a:lstStyle/>
          <a:p>
            <a:pPr algn="ctr"/>
            <a:r>
              <a:rPr lang="en-US" dirty="0" smtClean="0"/>
              <a:t>The </a:t>
            </a:r>
            <a:r>
              <a:rPr lang="en-US" dirty="0"/>
              <a:t>way </a:t>
            </a:r>
            <a:r>
              <a:rPr lang="en-US" dirty="0" smtClean="0"/>
              <a:t> the tape was placed </a:t>
            </a:r>
            <a:r>
              <a:rPr lang="en-US" dirty="0"/>
              <a:t>on the track might have slowed down the marble during some of the trials, because sometimes the tape would come off a bit. </a:t>
            </a:r>
          </a:p>
        </p:txBody>
      </p:sp>
    </p:spTree>
    <p:extLst>
      <p:ext uri="{BB962C8B-B14F-4D97-AF65-F5344CB8AC3E}">
        <p14:creationId xmlns:p14="http://schemas.microsoft.com/office/powerpoint/2010/main" val="3207049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Data</a:t>
            </a:r>
            <a:r>
              <a:rPr lang="en-US" sz="4800" dirty="0" smtClean="0">
                <a:solidFill>
                  <a:srgbClr val="FF0000"/>
                </a:solidFill>
                <a:latin typeface="Century Gothic" panose="020B0502020202020204" pitchFamily="34" charset="0"/>
              </a:rPr>
              <a:t> – Photographs</a:t>
            </a:r>
            <a:endParaRPr lang="en-US" sz="4800" dirty="0">
              <a:solidFill>
                <a:srgbClr val="FF0000"/>
              </a:solidFill>
              <a:latin typeface="Century Gothic" panose="020B0502020202020204" pitchFamily="34" charset="0"/>
            </a:endParaRPr>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334000"/>
            <a:ext cx="3657600" cy="1200329"/>
          </a:xfrm>
          <a:prstGeom prst="rect">
            <a:avLst/>
          </a:prstGeom>
          <a:noFill/>
        </p:spPr>
        <p:txBody>
          <a:bodyPr wrap="square" rtlCol="0">
            <a:spAutoFit/>
          </a:bodyPr>
          <a:lstStyle/>
          <a:p>
            <a:pPr algn="ctr"/>
            <a:r>
              <a:rPr lang="en-US" dirty="0" smtClean="0"/>
              <a:t>All of the trials for the 20 and 40 cm drop failed to convert the potential energy into enough kinetic energy for the marble to loop the loop.</a:t>
            </a:r>
            <a:endParaRPr lang="en-US" dirty="0"/>
          </a:p>
        </p:txBody>
      </p:sp>
      <p:sp>
        <p:nvSpPr>
          <p:cNvPr id="4" name="AutoShape 4" descr="Displaying piclab.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91887"/>
            <a:ext cx="3665913" cy="366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419600" y="5350625"/>
            <a:ext cx="3657600" cy="923330"/>
          </a:xfrm>
          <a:prstGeom prst="rect">
            <a:avLst/>
          </a:prstGeom>
          <a:noFill/>
        </p:spPr>
        <p:txBody>
          <a:bodyPr wrap="square" rtlCol="0">
            <a:spAutoFit/>
          </a:bodyPr>
          <a:lstStyle/>
          <a:p>
            <a:pPr algn="ctr"/>
            <a:r>
              <a:rPr lang="en-US" dirty="0" smtClean="0"/>
              <a:t>The first time the marble completed the loop was at a height of 60 cm during trial 5.</a:t>
            </a:r>
            <a:endParaRPr lang="en-US" dirty="0"/>
          </a:p>
        </p:txBody>
      </p:sp>
    </p:spTree>
    <p:extLst>
      <p:ext uri="{BB962C8B-B14F-4D97-AF65-F5344CB8AC3E}">
        <p14:creationId xmlns:p14="http://schemas.microsoft.com/office/powerpoint/2010/main" val="102674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Data</a:t>
            </a:r>
            <a:r>
              <a:rPr lang="en-US" sz="4800" dirty="0" smtClean="0">
                <a:solidFill>
                  <a:srgbClr val="FF0000"/>
                </a:solidFill>
                <a:latin typeface="Century Gothic" panose="020B0502020202020204" pitchFamily="34" charset="0"/>
              </a:rPr>
              <a:t> – Photographs</a:t>
            </a:r>
            <a:endParaRPr lang="en-US" sz="4800" dirty="0">
              <a:solidFill>
                <a:srgbClr val="FF0000"/>
              </a:solidFill>
              <a:latin typeface="Century Gothic" panose="020B0502020202020204" pitchFamily="34" charset="0"/>
            </a:endParaRPr>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
        <p:nvSpPr>
          <p:cNvPr id="2" name="TextBox 1"/>
          <p:cNvSpPr txBox="1"/>
          <p:nvPr/>
        </p:nvSpPr>
        <p:spPr>
          <a:xfrm>
            <a:off x="609600" y="5334000"/>
            <a:ext cx="3657600" cy="923330"/>
          </a:xfrm>
          <a:prstGeom prst="rect">
            <a:avLst/>
          </a:prstGeom>
          <a:noFill/>
        </p:spPr>
        <p:txBody>
          <a:bodyPr wrap="square" rtlCol="0">
            <a:spAutoFit/>
          </a:bodyPr>
          <a:lstStyle/>
          <a:p>
            <a:pPr algn="ctr"/>
            <a:r>
              <a:rPr lang="en-US" dirty="0" smtClean="0"/>
              <a:t>It’s very important to keep the meter stick next to the dot when measuring to change the height of the track. </a:t>
            </a:r>
            <a:endParaRPr lang="en-US" dirty="0"/>
          </a:p>
        </p:txBody>
      </p:sp>
      <p:sp>
        <p:nvSpPr>
          <p:cNvPr id="4" name="AutoShape 4" descr="Displaying piclab.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441767" y="5350625"/>
            <a:ext cx="3613266" cy="923330"/>
          </a:xfrm>
          <a:prstGeom prst="rect">
            <a:avLst/>
          </a:prstGeom>
          <a:noFill/>
        </p:spPr>
        <p:txBody>
          <a:bodyPr wrap="square" rtlCol="0">
            <a:spAutoFit/>
          </a:bodyPr>
          <a:lstStyle/>
          <a:p>
            <a:pPr algn="ctr"/>
            <a:r>
              <a:rPr lang="en-US" dirty="0" smtClean="0"/>
              <a:t>Performing one of the ten trials for the 60 cm drop. Each change in height was tested ten times</a:t>
            </a:r>
            <a:endParaRPr lang="en-US" dirty="0"/>
          </a:p>
        </p:txBody>
      </p:sp>
      <p:sp>
        <p:nvSpPr>
          <p:cNvPr id="3" name="AutoShape 2" descr="Displaying piclab.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97" y="1591887"/>
            <a:ext cx="3665913" cy="366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41218" y="3886200"/>
            <a:ext cx="1676400" cy="1200329"/>
          </a:xfrm>
          <a:prstGeom prst="rect">
            <a:avLst/>
          </a:prstGeom>
          <a:noFill/>
        </p:spPr>
        <p:txBody>
          <a:bodyPr wrap="square" rtlCol="0">
            <a:spAutoFit/>
          </a:bodyPr>
          <a:lstStyle/>
          <a:p>
            <a:pPr algn="ctr"/>
            <a:r>
              <a:rPr lang="en-US" sz="2400" b="1" dirty="0" smtClean="0">
                <a:solidFill>
                  <a:srgbClr val="FFFF00"/>
                </a:solidFill>
                <a:latin typeface="Century Gothic" panose="020B0502020202020204" pitchFamily="34" charset="0"/>
              </a:rPr>
              <a:t>Ready to test 60 cm drop.</a:t>
            </a:r>
            <a:endParaRPr lang="en-US" sz="2400" b="1" dirty="0">
              <a:solidFill>
                <a:srgbClr val="FFFF00"/>
              </a:solidFill>
              <a:latin typeface="Century Gothic" panose="020B0502020202020204"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91887"/>
            <a:ext cx="3635433" cy="363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544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9667"/>
            <a:ext cx="5600700" cy="331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89" r="24810"/>
          <a:stretch/>
        </p:blipFill>
        <p:spPr bwMode="auto">
          <a:xfrm>
            <a:off x="0"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390942"/>
            <a:ext cx="8458200" cy="1938992"/>
          </a:xfrm>
          <a:prstGeom prst="rect">
            <a:avLst/>
          </a:prstGeom>
          <a:noFill/>
        </p:spPr>
        <p:txBody>
          <a:bodyPr wrap="square" rtlCol="0" anchor="ctr">
            <a:spAutoFit/>
          </a:bodyPr>
          <a:lstStyle/>
          <a:p>
            <a:pPr algn="r"/>
            <a:r>
              <a:rPr lang="en-US" sz="4000" b="1" dirty="0" smtClean="0">
                <a:solidFill>
                  <a:srgbClr val="C00000"/>
                </a:solidFill>
                <a:latin typeface="Century Gothic" panose="020B0502020202020204" pitchFamily="34" charset="0"/>
              </a:rPr>
              <a:t>Roller Coaster Marbles:</a:t>
            </a:r>
          </a:p>
          <a:p>
            <a:pPr algn="r"/>
            <a:r>
              <a:rPr lang="en-US" sz="4000" b="1" dirty="0" smtClean="0">
                <a:solidFill>
                  <a:srgbClr val="C00000"/>
                </a:solidFill>
                <a:latin typeface="Century Gothic" panose="020B0502020202020204" pitchFamily="34" charset="0"/>
              </a:rPr>
              <a:t>How Much Height to </a:t>
            </a:r>
          </a:p>
          <a:p>
            <a:pPr algn="r"/>
            <a:r>
              <a:rPr lang="en-US" sz="4000" b="1" dirty="0" smtClean="0">
                <a:solidFill>
                  <a:srgbClr val="C00000"/>
                </a:solidFill>
                <a:latin typeface="Century Gothic" panose="020B0502020202020204" pitchFamily="34" charset="0"/>
              </a:rPr>
              <a:t>Loop the Loop?</a:t>
            </a:r>
            <a:endParaRPr lang="en-US" sz="4000" b="1" dirty="0">
              <a:solidFill>
                <a:srgbClr val="C00000"/>
              </a:solidFill>
              <a:latin typeface="Century Gothic" panose="020B0502020202020204" pitchFamily="34" charset="0"/>
            </a:endParaRPr>
          </a:p>
        </p:txBody>
      </p:sp>
      <p:sp>
        <p:nvSpPr>
          <p:cNvPr id="6" name="TextBox 5"/>
          <p:cNvSpPr txBox="1"/>
          <p:nvPr/>
        </p:nvSpPr>
        <p:spPr>
          <a:xfrm>
            <a:off x="3124200" y="4648968"/>
            <a:ext cx="4953000" cy="923330"/>
          </a:xfrm>
          <a:prstGeom prst="rect">
            <a:avLst/>
          </a:prstGeom>
          <a:noFill/>
        </p:spPr>
        <p:txBody>
          <a:bodyPr wrap="square" rtlCol="0">
            <a:spAutoFit/>
          </a:bodyPr>
          <a:lstStyle/>
          <a:p>
            <a:pPr algn="ctr"/>
            <a:r>
              <a:rPr lang="en-US" b="1" dirty="0" smtClean="0"/>
              <a:t>Miranda Smith</a:t>
            </a:r>
          </a:p>
          <a:p>
            <a:pPr algn="ctr"/>
            <a:r>
              <a:rPr lang="en-US" b="1" dirty="0" smtClean="0"/>
              <a:t>Mrs. Rivera</a:t>
            </a:r>
          </a:p>
          <a:p>
            <a:pPr algn="ctr"/>
            <a:r>
              <a:rPr lang="en-US" b="1" dirty="0" smtClean="0"/>
              <a:t>March 7, 2016</a:t>
            </a:r>
            <a:endParaRPr lang="en-US" b="1" dirty="0"/>
          </a:p>
        </p:txBody>
      </p:sp>
    </p:spTree>
    <p:extLst>
      <p:ext uri="{BB962C8B-B14F-4D97-AF65-F5344CB8AC3E}">
        <p14:creationId xmlns:p14="http://schemas.microsoft.com/office/powerpoint/2010/main" val="333445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Data</a:t>
            </a:r>
            <a:r>
              <a:rPr lang="en-US" sz="4800" dirty="0" smtClean="0">
                <a:solidFill>
                  <a:srgbClr val="FF0000"/>
                </a:solidFill>
                <a:latin typeface="Century Gothic" panose="020B0502020202020204" pitchFamily="34" charset="0"/>
              </a:rPr>
              <a:t> – Photographs</a:t>
            </a:r>
            <a:endParaRPr lang="en-US" sz="4800" dirty="0">
              <a:solidFill>
                <a:srgbClr val="FF0000"/>
              </a:solidFill>
              <a:latin typeface="Century Gothic" panose="020B0502020202020204" pitchFamily="34" charset="0"/>
            </a:endParaRPr>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
        <p:nvSpPr>
          <p:cNvPr id="2" name="TextBox 1"/>
          <p:cNvSpPr txBox="1"/>
          <p:nvPr/>
        </p:nvSpPr>
        <p:spPr>
          <a:xfrm>
            <a:off x="4343400" y="5334000"/>
            <a:ext cx="3657600" cy="1200329"/>
          </a:xfrm>
          <a:prstGeom prst="rect">
            <a:avLst/>
          </a:prstGeom>
          <a:noFill/>
        </p:spPr>
        <p:txBody>
          <a:bodyPr wrap="square" rtlCol="0">
            <a:spAutoFit/>
          </a:bodyPr>
          <a:lstStyle/>
          <a:p>
            <a:pPr algn="ctr"/>
            <a:r>
              <a:rPr lang="en-US" dirty="0"/>
              <a:t>Performing one of the ten trials for the </a:t>
            </a:r>
            <a:r>
              <a:rPr lang="en-US" dirty="0" smtClean="0"/>
              <a:t>60 </a:t>
            </a:r>
            <a:r>
              <a:rPr lang="en-US" dirty="0"/>
              <a:t>cm drop. At this height the marble completed the loop                           </a:t>
            </a:r>
            <a:r>
              <a:rPr lang="en-US" dirty="0" smtClean="0"/>
              <a:t>4 out </a:t>
            </a:r>
            <a:r>
              <a:rPr lang="en-US" dirty="0"/>
              <a:t>of 10 </a:t>
            </a:r>
            <a:r>
              <a:rPr lang="en-US" dirty="0" smtClean="0"/>
              <a:t>times.</a:t>
            </a:r>
            <a:endParaRPr lang="en-US" dirty="0"/>
          </a:p>
        </p:txBody>
      </p:sp>
      <p:sp>
        <p:nvSpPr>
          <p:cNvPr id="4" name="AutoShape 4" descr="Displaying piclab.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Displaying piclab.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http://www.clker.com/cliparts/P/z/9/l/C/e/sunglass.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TextBox 41"/>
          <p:cNvSpPr txBox="1"/>
          <p:nvPr/>
        </p:nvSpPr>
        <p:spPr>
          <a:xfrm>
            <a:off x="631371" y="5358938"/>
            <a:ext cx="3613266" cy="923330"/>
          </a:xfrm>
          <a:prstGeom prst="rect">
            <a:avLst/>
          </a:prstGeom>
          <a:noFill/>
        </p:spPr>
        <p:txBody>
          <a:bodyPr wrap="square" rtlCol="0">
            <a:spAutoFit/>
          </a:bodyPr>
          <a:lstStyle/>
          <a:p>
            <a:pPr algn="ctr"/>
            <a:r>
              <a:rPr lang="en-US" dirty="0" smtClean="0"/>
              <a:t>Performing one of the ten trials for the 40 cm drop. At this height the marble didn’t complete the loop.</a:t>
            </a:r>
            <a:endParaRPr lang="en-US" dirty="0"/>
          </a:p>
        </p:txBody>
      </p:sp>
      <p:pic>
        <p:nvPicPr>
          <p:cNvPr id="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635037" cy="363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25497">
            <a:off x="1517340" y="2430146"/>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65370">
            <a:off x="2345231" y="2445062"/>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786639" y="2397943"/>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471185" y="2263320"/>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899894">
            <a:off x="3617490" y="3236981"/>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62547">
            <a:off x="3041773" y="3747249"/>
            <a:ext cx="510268" cy="51026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2588175" y="4255152"/>
            <a:ext cx="1749425" cy="707886"/>
          </a:xfrm>
          <a:prstGeom prst="rect">
            <a:avLst/>
          </a:prstGeom>
          <a:noFill/>
        </p:spPr>
        <p:txBody>
          <a:bodyPr wrap="square" rtlCol="0">
            <a:spAutoFit/>
          </a:bodyPr>
          <a:lstStyle/>
          <a:p>
            <a:pPr algn="ctr"/>
            <a:r>
              <a:rPr lang="en-US" sz="2000" b="1" dirty="0" smtClean="0">
                <a:solidFill>
                  <a:srgbClr val="FFFF00"/>
                </a:solidFill>
                <a:latin typeface="Century Gothic" panose="020B0502020202020204" pitchFamily="34" charset="0"/>
              </a:rPr>
              <a:t>0 out of 10</a:t>
            </a:r>
          </a:p>
          <a:p>
            <a:pPr algn="ctr"/>
            <a:r>
              <a:rPr lang="en-US" sz="2000" b="1" dirty="0" smtClean="0">
                <a:solidFill>
                  <a:srgbClr val="FFFF00"/>
                </a:solidFill>
                <a:latin typeface="Century Gothic" panose="020B0502020202020204" pitchFamily="34" charset="0"/>
              </a:rPr>
              <a:t>at 40 cm</a:t>
            </a:r>
            <a:endParaRPr lang="en-US" sz="2000" b="1" dirty="0">
              <a:solidFill>
                <a:srgbClr val="FFFF00"/>
              </a:solidFill>
              <a:latin typeface="Century Gothic" panose="020B0502020202020204" pitchFamily="34" charset="0"/>
            </a:endParaRPr>
          </a:p>
        </p:txBody>
      </p:sp>
      <p:pic>
        <p:nvPicPr>
          <p:cNvPr id="5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591887"/>
            <a:ext cx="3661352" cy="366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953000" y="3337178"/>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118797">
            <a:off x="5208134" y="2263320"/>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724400" y="2341305"/>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877092">
            <a:off x="6167066" y="2238571"/>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42631">
            <a:off x="6732381" y="2448704"/>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118797">
            <a:off x="7665233" y="3709533"/>
            <a:ext cx="510268" cy="51026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6112802" y="3079628"/>
            <a:ext cx="1749425" cy="707886"/>
          </a:xfrm>
          <a:prstGeom prst="rect">
            <a:avLst/>
          </a:prstGeom>
          <a:noFill/>
        </p:spPr>
        <p:txBody>
          <a:bodyPr wrap="square" rtlCol="0">
            <a:spAutoFit/>
          </a:bodyPr>
          <a:lstStyle/>
          <a:p>
            <a:pPr algn="ctr"/>
            <a:r>
              <a:rPr lang="en-US" sz="2000" b="1" dirty="0" smtClean="0">
                <a:solidFill>
                  <a:srgbClr val="FFFF00"/>
                </a:solidFill>
                <a:latin typeface="Century Gothic" panose="020B0502020202020204" pitchFamily="34" charset="0"/>
              </a:rPr>
              <a:t>4 out of 10</a:t>
            </a:r>
          </a:p>
          <a:p>
            <a:pPr algn="ctr"/>
            <a:r>
              <a:rPr lang="en-US" sz="2000" b="1" dirty="0" smtClean="0">
                <a:solidFill>
                  <a:srgbClr val="FFFF00"/>
                </a:solidFill>
                <a:latin typeface="Century Gothic" panose="020B0502020202020204" pitchFamily="34" charset="0"/>
              </a:rPr>
              <a:t>at 60 cm</a:t>
            </a:r>
            <a:endParaRPr lang="en-US" sz="20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1558223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Data</a:t>
            </a:r>
            <a:r>
              <a:rPr lang="en-US" sz="4800" dirty="0" smtClean="0">
                <a:solidFill>
                  <a:srgbClr val="FF0000"/>
                </a:solidFill>
                <a:latin typeface="Century Gothic" panose="020B0502020202020204" pitchFamily="34" charset="0"/>
              </a:rPr>
              <a:t> – Photographs</a:t>
            </a:r>
            <a:endParaRPr lang="en-US" sz="4800" dirty="0">
              <a:solidFill>
                <a:srgbClr val="FF0000"/>
              </a:solidFill>
              <a:latin typeface="Century Gothic" panose="020B0502020202020204" pitchFamily="34" charset="0"/>
            </a:endParaRPr>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
        <p:nvSpPr>
          <p:cNvPr id="2" name="TextBox 1"/>
          <p:cNvSpPr txBox="1"/>
          <p:nvPr/>
        </p:nvSpPr>
        <p:spPr>
          <a:xfrm>
            <a:off x="4343400" y="5334000"/>
            <a:ext cx="3657600" cy="1200329"/>
          </a:xfrm>
          <a:prstGeom prst="rect">
            <a:avLst/>
          </a:prstGeom>
          <a:noFill/>
        </p:spPr>
        <p:txBody>
          <a:bodyPr wrap="square" rtlCol="0">
            <a:spAutoFit/>
          </a:bodyPr>
          <a:lstStyle/>
          <a:p>
            <a:pPr algn="ctr"/>
            <a:r>
              <a:rPr lang="en-US" dirty="0"/>
              <a:t>Performing one of the ten trials for the </a:t>
            </a:r>
            <a:r>
              <a:rPr lang="en-US" dirty="0" smtClean="0"/>
              <a:t>100 </a:t>
            </a:r>
            <a:r>
              <a:rPr lang="en-US" dirty="0"/>
              <a:t>cm drop. At this height the marble completed the loop                           </a:t>
            </a:r>
            <a:r>
              <a:rPr lang="en-US" dirty="0" smtClean="0"/>
              <a:t>10 out </a:t>
            </a:r>
            <a:r>
              <a:rPr lang="en-US" dirty="0"/>
              <a:t>of 10 </a:t>
            </a:r>
            <a:r>
              <a:rPr lang="en-US" dirty="0" smtClean="0"/>
              <a:t>times.</a:t>
            </a:r>
            <a:endParaRPr lang="en-US" dirty="0"/>
          </a:p>
        </p:txBody>
      </p:sp>
      <p:sp>
        <p:nvSpPr>
          <p:cNvPr id="4" name="AutoShape 4" descr="Displaying piclab.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Displaying piclab.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http://www.clker.com/cliparts/P/z/9/l/C/e/sunglass.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91887"/>
            <a:ext cx="3648298" cy="364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2667000" y="3021641"/>
            <a:ext cx="1749425" cy="707886"/>
          </a:xfrm>
          <a:prstGeom prst="rect">
            <a:avLst/>
          </a:prstGeom>
          <a:noFill/>
        </p:spPr>
        <p:txBody>
          <a:bodyPr wrap="square" rtlCol="0">
            <a:spAutoFit/>
          </a:bodyPr>
          <a:lstStyle/>
          <a:p>
            <a:pPr algn="ctr"/>
            <a:r>
              <a:rPr lang="en-US" sz="2000" b="1" dirty="0" smtClean="0">
                <a:solidFill>
                  <a:srgbClr val="FFFF00"/>
                </a:solidFill>
                <a:latin typeface="Century Gothic" panose="020B0502020202020204" pitchFamily="34" charset="0"/>
              </a:rPr>
              <a:t>8 out of 10</a:t>
            </a:r>
          </a:p>
          <a:p>
            <a:pPr algn="ctr"/>
            <a:r>
              <a:rPr lang="en-US" sz="2000" b="1" dirty="0" smtClean="0">
                <a:solidFill>
                  <a:srgbClr val="FFFF00"/>
                </a:solidFill>
                <a:latin typeface="Century Gothic" panose="020B0502020202020204" pitchFamily="34" charset="0"/>
              </a:rPr>
              <a:t>at 80 cm</a:t>
            </a:r>
            <a:endParaRPr lang="en-US" sz="2000" b="1" dirty="0">
              <a:solidFill>
                <a:srgbClr val="FFFF00"/>
              </a:solidFill>
              <a:latin typeface="Century Gothic" panose="020B0502020202020204" pitchFamily="34" charset="0"/>
            </a:endParaRPr>
          </a:p>
        </p:txBody>
      </p:sp>
      <p:pic>
        <p:nvPicPr>
          <p:cNvPr id="53"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899894">
            <a:off x="1471796" y="2860699"/>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715796" y="1787479"/>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7292">
            <a:off x="2970930" y="2200264"/>
            <a:ext cx="510268" cy="51026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398837">
            <a:off x="890328" y="2027698"/>
            <a:ext cx="510268" cy="51026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09600" y="5334000"/>
            <a:ext cx="3657600" cy="1200329"/>
          </a:xfrm>
          <a:prstGeom prst="rect">
            <a:avLst/>
          </a:prstGeom>
          <a:noFill/>
        </p:spPr>
        <p:txBody>
          <a:bodyPr wrap="square" rtlCol="0">
            <a:spAutoFit/>
          </a:bodyPr>
          <a:lstStyle/>
          <a:p>
            <a:pPr algn="ctr"/>
            <a:r>
              <a:rPr lang="en-US" dirty="0"/>
              <a:t>Performing one of the ten trials for the </a:t>
            </a:r>
            <a:r>
              <a:rPr lang="en-US" dirty="0" smtClean="0"/>
              <a:t>80 </a:t>
            </a:r>
            <a:r>
              <a:rPr lang="en-US" dirty="0"/>
              <a:t>cm drop. At this height the marble completed the loop                           </a:t>
            </a:r>
            <a:r>
              <a:rPr lang="en-US" dirty="0" smtClean="0"/>
              <a:t>8 out </a:t>
            </a:r>
            <a:r>
              <a:rPr lang="en-US" dirty="0"/>
              <a:t>of 10 </a:t>
            </a:r>
            <a:r>
              <a:rPr lang="en-US" dirty="0" smtClean="0"/>
              <a:t>times.</a:t>
            </a:r>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63188"/>
            <a:ext cx="2754305" cy="367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974278" y="3141657"/>
            <a:ext cx="1749425" cy="707886"/>
          </a:xfrm>
          <a:prstGeom prst="rect">
            <a:avLst/>
          </a:prstGeom>
          <a:noFill/>
        </p:spPr>
        <p:txBody>
          <a:bodyPr wrap="square" rtlCol="0">
            <a:spAutoFit/>
          </a:bodyPr>
          <a:lstStyle/>
          <a:p>
            <a:pPr algn="ctr"/>
            <a:r>
              <a:rPr lang="en-US" sz="2000" b="1" dirty="0" smtClean="0">
                <a:solidFill>
                  <a:srgbClr val="FFFF00"/>
                </a:solidFill>
                <a:latin typeface="Century Gothic" panose="020B0502020202020204" pitchFamily="34" charset="0"/>
              </a:rPr>
              <a:t>10 out of 10</a:t>
            </a:r>
          </a:p>
          <a:p>
            <a:pPr algn="ctr"/>
            <a:r>
              <a:rPr lang="en-US" sz="2000" b="1" dirty="0" smtClean="0">
                <a:solidFill>
                  <a:srgbClr val="FFFF00"/>
                </a:solidFill>
                <a:latin typeface="Century Gothic" panose="020B0502020202020204" pitchFamily="34" charset="0"/>
              </a:rPr>
              <a:t>at 100 cm</a:t>
            </a:r>
            <a:endParaRPr lang="en-US" sz="2000" b="1" dirty="0">
              <a:solidFill>
                <a:srgbClr val="FFFF00"/>
              </a:solidFill>
              <a:latin typeface="Century Gothic" panose="020B0502020202020204" pitchFamily="34" charset="0"/>
            </a:endParaRPr>
          </a:p>
        </p:txBody>
      </p:sp>
      <p:pic>
        <p:nvPicPr>
          <p:cNvPr id="26" name="Picture 10" descr="http://exchangedownloads.smarttech.com/public/content/bd/bd22fdf9-2caf-472e-b32f-e843dabd093e/previews/medium/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7292">
            <a:off x="4977485" y="2200263"/>
            <a:ext cx="510268" cy="51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39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Data</a:t>
            </a:r>
            <a:r>
              <a:rPr lang="en-US" sz="4800" dirty="0" smtClean="0">
                <a:solidFill>
                  <a:srgbClr val="FF0000"/>
                </a:solidFill>
                <a:latin typeface="Century Gothic" panose="020B0502020202020204" pitchFamily="34" charset="0"/>
              </a:rPr>
              <a:t> – Trial Table(s)</a:t>
            </a:r>
            <a:endParaRPr lang="en-US" sz="4800" dirty="0">
              <a:solidFill>
                <a:srgbClr val="FF0000"/>
              </a:solidFill>
              <a:latin typeface="Century Gothic" panose="020B0502020202020204" pitchFamily="34" charset="0"/>
            </a:endParaRPr>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472557525"/>
              </p:ext>
            </p:extLst>
          </p:nvPr>
        </p:nvGraphicFramePr>
        <p:xfrm>
          <a:off x="533399" y="1447798"/>
          <a:ext cx="7543803" cy="5248924"/>
        </p:xfrm>
        <a:graphic>
          <a:graphicData uri="http://schemas.openxmlformats.org/drawingml/2006/table">
            <a:tbl>
              <a:tblPr firstRow="1" firstCol="1" bandRow="1">
                <a:tableStyleId>{5C22544A-7EE6-4342-B048-85BDC9FD1C3A}</a:tableStyleId>
              </a:tblPr>
              <a:tblGrid>
                <a:gridCol w="914401"/>
                <a:gridCol w="1259682"/>
                <a:gridCol w="1073944"/>
                <a:gridCol w="1073944"/>
                <a:gridCol w="1073944"/>
                <a:gridCol w="1073944"/>
                <a:gridCol w="1073944"/>
              </a:tblGrid>
              <a:tr h="505662">
                <a:tc rowSpan="4">
                  <a:txBody>
                    <a:bodyPr/>
                    <a:lstStyle/>
                    <a:p>
                      <a:pPr marL="0" marR="0" algn="ctr">
                        <a:lnSpc>
                          <a:spcPct val="150000"/>
                        </a:lnSpc>
                        <a:spcBef>
                          <a:spcPts val="0"/>
                        </a:spcBef>
                        <a:spcAft>
                          <a:spcPts val="1000"/>
                        </a:spcAft>
                      </a:pPr>
                      <a:r>
                        <a:rPr lang="en-US" sz="1200" dirty="0">
                          <a:effectLst/>
                        </a:rPr>
                        <a:t>TRIALS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marL="0" marR="0" algn="ctr">
                        <a:lnSpc>
                          <a:spcPct val="150000"/>
                        </a:lnSpc>
                        <a:spcBef>
                          <a:spcPts val="0"/>
                        </a:spcBef>
                        <a:spcAft>
                          <a:spcPts val="1000"/>
                        </a:spcAft>
                      </a:pPr>
                      <a:r>
                        <a:rPr lang="en-US" sz="2400" b="0" dirty="0">
                          <a:solidFill>
                            <a:srgbClr val="FF0000"/>
                          </a:solidFill>
                          <a:effectLst/>
                        </a:rPr>
                        <a:t>Does the marble loop the loop? YES or NO</a:t>
                      </a:r>
                      <a:endParaRPr lang="en-US"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9055">
                <a:tc vMerge="1">
                  <a:txBody>
                    <a:bodyPr/>
                    <a:lstStyle/>
                    <a:p>
                      <a:endParaRPr lang="en-US"/>
                    </a:p>
                  </a:txBody>
                  <a:tcPr/>
                </a:tc>
                <a:tc>
                  <a:txBody>
                    <a:bodyPr/>
                    <a:lstStyle/>
                    <a:p>
                      <a:pPr marL="0" marR="0">
                        <a:lnSpc>
                          <a:spcPct val="150000"/>
                        </a:lnSpc>
                        <a:spcBef>
                          <a:spcPts val="0"/>
                        </a:spcBef>
                        <a:spcAft>
                          <a:spcPts val="1000"/>
                        </a:spcAft>
                      </a:pPr>
                      <a:r>
                        <a:rPr lang="en-US" sz="900" dirty="0">
                          <a:effectLst/>
                        </a:rPr>
                        <a:t>Rise   </a:t>
                      </a:r>
                      <a:r>
                        <a:rPr lang="en-US" sz="1600" dirty="0">
                          <a:effectLst/>
                        </a:rPr>
                        <a:t>20 cm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dirty="0">
                          <a:effectLst/>
                        </a:rPr>
                        <a:t>Rise  </a:t>
                      </a:r>
                      <a:r>
                        <a:rPr lang="en-US" sz="1600" dirty="0">
                          <a:effectLst/>
                        </a:rPr>
                        <a:t>40 cm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dirty="0">
                          <a:effectLst/>
                        </a:rPr>
                        <a:t>Rise  </a:t>
                      </a:r>
                      <a:r>
                        <a:rPr lang="en-US" sz="1600" dirty="0">
                          <a:effectLst/>
                        </a:rPr>
                        <a:t>60 cm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dirty="0">
                          <a:effectLst/>
                        </a:rPr>
                        <a:t>Rise  </a:t>
                      </a:r>
                      <a:r>
                        <a:rPr lang="en-US" sz="1600" dirty="0">
                          <a:effectLst/>
                        </a:rPr>
                        <a:t>80 cm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dirty="0">
                          <a:effectLst/>
                        </a:rPr>
                        <a:t>Rise  </a:t>
                      </a:r>
                      <a:r>
                        <a:rPr lang="en-US" sz="1600" dirty="0">
                          <a:effectLst/>
                        </a:rPr>
                        <a:t>100 cm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dirty="0">
                          <a:effectLst/>
                        </a:rPr>
                        <a:t>Rise  </a:t>
                      </a:r>
                      <a:r>
                        <a:rPr lang="en-US" sz="1600" dirty="0">
                          <a:effectLst/>
                        </a:rPr>
                        <a:t>120 cm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2832">
                <a:tc vMerge="1">
                  <a:txBody>
                    <a:bodyPr/>
                    <a:lstStyle/>
                    <a:p>
                      <a:endParaRPr lang="en-US"/>
                    </a:p>
                  </a:txBody>
                  <a:tcPr/>
                </a:tc>
                <a:tc>
                  <a:txBody>
                    <a:bodyPr/>
                    <a:lstStyle/>
                    <a:p>
                      <a:pPr marL="0" marR="0">
                        <a:lnSpc>
                          <a:spcPct val="150000"/>
                        </a:lnSpc>
                        <a:spcBef>
                          <a:spcPts val="0"/>
                        </a:spcBef>
                        <a:spcAft>
                          <a:spcPts val="1000"/>
                        </a:spcAft>
                      </a:pPr>
                      <a:r>
                        <a:rPr lang="en-US" sz="900">
                          <a:effectLst/>
                        </a:rPr>
                        <a:t>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dirty="0">
                          <a:effectLst/>
                        </a:rPr>
                        <a:t>Run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dirty="0">
                          <a:effectLst/>
                        </a:rPr>
                        <a:t>Run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a:effectLst/>
                        </a:rPr>
                        <a:t>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a:effectLst/>
                        </a:rPr>
                        <a:t>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1000"/>
                        </a:spcAft>
                      </a:pPr>
                      <a:r>
                        <a:rPr lang="en-US" sz="900">
                          <a:effectLst/>
                        </a:rPr>
                        <a:t>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2832">
                <a:tc vMerge="1">
                  <a:txBody>
                    <a:bodyPr/>
                    <a:lstStyle/>
                    <a:p>
                      <a:endParaRPr lang="en-US"/>
                    </a:p>
                  </a:txBody>
                  <a:tcPr/>
                </a:tc>
                <a:tc>
                  <a:txBody>
                    <a:bodyPr/>
                    <a:lstStyle/>
                    <a:p>
                      <a:pPr marL="0" marR="0">
                        <a:lnSpc>
                          <a:spcPct val="150000"/>
                        </a:lnSpc>
                        <a:spcBef>
                          <a:spcPts val="0"/>
                        </a:spcBef>
                        <a:spcAft>
                          <a:spcPts val="1000"/>
                        </a:spcAft>
                      </a:pPr>
                      <a:r>
                        <a:rPr lang="en-US" sz="900">
                          <a:effectLst/>
                        </a:rPr>
                        <a:t>Slope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900">
                          <a:effectLst/>
                        </a:rPr>
                        <a:t>Slope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900" dirty="0">
                          <a:effectLst/>
                        </a:rPr>
                        <a:t>Slope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900" dirty="0">
                          <a:effectLst/>
                        </a:rPr>
                        <a:t>Slope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900" dirty="0">
                          <a:effectLst/>
                        </a:rPr>
                        <a:t>Slope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900" dirty="0">
                          <a:effectLst/>
                        </a:rPr>
                        <a:t>Slope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337166">
                <a:tc>
                  <a:txBody>
                    <a:bodyPr/>
                    <a:lstStyle/>
                    <a:p>
                      <a:pPr marL="0" marR="0" algn="ctr">
                        <a:lnSpc>
                          <a:spcPct val="150000"/>
                        </a:lnSpc>
                        <a:spcBef>
                          <a:spcPts val="0"/>
                        </a:spcBef>
                        <a:spcAft>
                          <a:spcPts val="100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gn="ctr">
                        <a:lnSpc>
                          <a:spcPct val="150000"/>
                        </a:lnSpc>
                        <a:spcBef>
                          <a:spcPts val="0"/>
                        </a:spcBef>
                        <a:spcAft>
                          <a:spcPts val="100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gn="ctr">
                        <a:lnSpc>
                          <a:spcPct val="150000"/>
                        </a:lnSpc>
                        <a:spcBef>
                          <a:spcPts val="0"/>
                        </a:spcBef>
                        <a:spcAft>
                          <a:spcPts val="100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gn="ctr">
                        <a:lnSpc>
                          <a:spcPct val="150000"/>
                        </a:lnSpc>
                        <a:spcBef>
                          <a:spcPts val="0"/>
                        </a:spcBef>
                        <a:spcAft>
                          <a:spcPts val="100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gn="ctr">
                        <a:lnSpc>
                          <a:spcPct val="150000"/>
                        </a:lnSpc>
                        <a:spcBef>
                          <a:spcPts val="0"/>
                        </a:spcBef>
                        <a:spcAft>
                          <a:spcPts val="100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gn="ctr">
                        <a:lnSpc>
                          <a:spcPct val="150000"/>
                        </a:lnSpc>
                        <a:spcBef>
                          <a:spcPts val="0"/>
                        </a:spcBef>
                        <a:spcAft>
                          <a:spcPts val="1000"/>
                        </a:spcAft>
                      </a:pPr>
                      <a:r>
                        <a:rPr lang="en-US"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gn="ctr">
                        <a:lnSpc>
                          <a:spcPct val="150000"/>
                        </a:lnSpc>
                        <a:spcBef>
                          <a:spcPts val="0"/>
                        </a:spcBef>
                        <a:spcAft>
                          <a:spcPts val="100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gn="ctr">
                        <a:lnSpc>
                          <a:spcPct val="150000"/>
                        </a:lnSpc>
                        <a:spcBef>
                          <a:spcPts val="0"/>
                        </a:spcBef>
                        <a:spcAft>
                          <a:spcPts val="100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gn="ctr">
                        <a:lnSpc>
                          <a:spcPct val="150000"/>
                        </a:lnSpc>
                        <a:spcBef>
                          <a:spcPts val="0"/>
                        </a:spcBef>
                        <a:spcAft>
                          <a:spcPts val="100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gn="ctr">
                        <a:lnSpc>
                          <a:spcPct val="150000"/>
                        </a:lnSpc>
                        <a:spcBef>
                          <a:spcPts val="0"/>
                        </a:spcBef>
                        <a:spcAft>
                          <a:spcPts val="100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1400" b="1" dirty="0">
                          <a:solidFill>
                            <a:srgbClr val="00B050"/>
                          </a:solidFill>
                          <a:effectLst/>
                        </a:rPr>
                        <a:t> </a:t>
                      </a:r>
                      <a:r>
                        <a:rPr lang="en-US" sz="1400" b="1" dirty="0" smtClean="0">
                          <a:solidFill>
                            <a:srgbClr val="00B050"/>
                          </a:solidFill>
                          <a:effectLst/>
                        </a:rPr>
                        <a:t>yes</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66">
                <a:tc>
                  <a:txBody>
                    <a:bodyPr/>
                    <a:lstStyle/>
                    <a:p>
                      <a:pPr marL="0" marR="0">
                        <a:lnSpc>
                          <a:spcPct val="150000"/>
                        </a:lnSpc>
                        <a:spcBef>
                          <a:spcPts val="0"/>
                        </a:spcBef>
                        <a:spcAft>
                          <a:spcPts val="1000"/>
                        </a:spcAft>
                      </a:pPr>
                      <a:r>
                        <a:rPr lang="en-US" sz="1200">
                          <a:effectLst/>
                        </a:rPr>
                        <a:t>Total  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1000"/>
                        </a:spcAft>
                      </a:pPr>
                      <a:r>
                        <a:rPr lang="en-US" sz="2000" b="1" dirty="0">
                          <a:effectLst/>
                        </a:rPr>
                        <a:t> </a:t>
                      </a:r>
                      <a:r>
                        <a:rPr lang="en-US" sz="2000" b="1" dirty="0" smtClean="0">
                          <a:effectLst/>
                        </a:rPr>
                        <a:t>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2000" b="1" dirty="0">
                          <a:effectLst/>
                        </a:rPr>
                        <a:t> </a:t>
                      </a:r>
                      <a:r>
                        <a:rPr lang="en-US" sz="2000" b="1" dirty="0" smtClean="0">
                          <a:effectLst/>
                        </a:rPr>
                        <a:t>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2000" b="1" dirty="0">
                          <a:effectLst/>
                        </a:rPr>
                        <a:t> </a:t>
                      </a:r>
                      <a:r>
                        <a:rPr lang="en-US" sz="2000" b="1" dirty="0" smtClean="0">
                          <a:effectLst/>
                        </a:rPr>
                        <a:t>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2000" b="1" dirty="0">
                          <a:effectLst/>
                        </a:rPr>
                        <a:t> </a:t>
                      </a:r>
                      <a:r>
                        <a:rPr lang="en-US" sz="2000" b="1" dirty="0" smtClean="0">
                          <a:effectLst/>
                        </a:rPr>
                        <a:t>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2000" b="1" dirty="0">
                          <a:effectLst/>
                        </a:rPr>
                        <a:t> </a:t>
                      </a:r>
                      <a:r>
                        <a:rPr lang="en-US" sz="2000" b="1" dirty="0" smtClean="0">
                          <a:effectLst/>
                        </a:rPr>
                        <a:t>10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1000"/>
                        </a:spcAft>
                      </a:pPr>
                      <a:r>
                        <a:rPr lang="en-US" sz="2000" b="1" dirty="0" smtClean="0">
                          <a:effectLst/>
                        </a:rPr>
                        <a:t>6</a:t>
                      </a:r>
                      <a:r>
                        <a:rPr lang="en-US" sz="2000" b="1" dirty="0">
                          <a:effectLst/>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53227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Data</a:t>
            </a:r>
            <a:r>
              <a:rPr lang="en-US" sz="4800" dirty="0" smtClean="0">
                <a:solidFill>
                  <a:srgbClr val="FF0000"/>
                </a:solidFill>
                <a:latin typeface="Century Gothic" panose="020B0502020202020204" pitchFamily="34" charset="0"/>
              </a:rPr>
              <a:t> – Graph(s)</a:t>
            </a:r>
            <a:endParaRPr lang="en-US" sz="4800" dirty="0">
              <a:solidFill>
                <a:srgbClr val="FF0000"/>
              </a:solidFill>
              <a:latin typeface="Century Gothic" panose="020B0502020202020204" pitchFamily="34" charset="0"/>
            </a:endParaRPr>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9007775"/>
              </p:ext>
            </p:extLst>
          </p:nvPr>
        </p:nvGraphicFramePr>
        <p:xfrm>
          <a:off x="1219200" y="1905000"/>
          <a:ext cx="6553206" cy="4079240"/>
        </p:xfrm>
        <a:graphic>
          <a:graphicData uri="http://schemas.openxmlformats.org/drawingml/2006/table">
            <a:tbl>
              <a:tblPr firstRow="1" bandRow="1">
                <a:tableStyleId>{5940675A-B579-460E-94D1-54222C63F5DA}</a:tableStyleId>
              </a:tblPr>
              <a:tblGrid>
                <a:gridCol w="364067"/>
                <a:gridCol w="364067"/>
                <a:gridCol w="364067"/>
                <a:gridCol w="364067"/>
                <a:gridCol w="364067"/>
                <a:gridCol w="364067"/>
                <a:gridCol w="364067"/>
                <a:gridCol w="364067"/>
                <a:gridCol w="364067"/>
                <a:gridCol w="364067"/>
                <a:gridCol w="364067"/>
                <a:gridCol w="364067"/>
                <a:gridCol w="364067"/>
                <a:gridCol w="364067"/>
                <a:gridCol w="364067"/>
                <a:gridCol w="364067"/>
                <a:gridCol w="364067"/>
                <a:gridCol w="364067"/>
              </a:tblGrid>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a:p>
                  </a:txBody>
                  <a:tcPr>
                    <a:solidFill>
                      <a:srgbClr val="FF0000"/>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r>
            </a:tbl>
          </a:graphicData>
        </a:graphic>
      </p:graphicFrame>
      <p:sp>
        <p:nvSpPr>
          <p:cNvPr id="4" name="TextBox 3"/>
          <p:cNvSpPr txBox="1"/>
          <p:nvPr/>
        </p:nvSpPr>
        <p:spPr>
          <a:xfrm>
            <a:off x="1219200" y="1364397"/>
            <a:ext cx="5638800" cy="400110"/>
          </a:xfrm>
          <a:prstGeom prst="rect">
            <a:avLst/>
          </a:prstGeom>
          <a:noFill/>
        </p:spPr>
        <p:txBody>
          <a:bodyPr wrap="square" rtlCol="0">
            <a:spAutoFit/>
          </a:bodyPr>
          <a:lstStyle/>
          <a:p>
            <a:r>
              <a:rPr lang="en-US" sz="2000" b="1" dirty="0" smtClean="0"/>
              <a:t>How Much Height to Loop the Loop?</a:t>
            </a:r>
            <a:endParaRPr lang="en-US" sz="2000" b="1" dirty="0"/>
          </a:p>
        </p:txBody>
      </p:sp>
      <p:sp>
        <p:nvSpPr>
          <p:cNvPr id="8" name="TextBox 7"/>
          <p:cNvSpPr txBox="1"/>
          <p:nvPr/>
        </p:nvSpPr>
        <p:spPr>
          <a:xfrm rot="16200000">
            <a:off x="-2019812" y="3356633"/>
            <a:ext cx="5140179" cy="338554"/>
          </a:xfrm>
          <a:prstGeom prst="rect">
            <a:avLst/>
          </a:prstGeom>
          <a:noFill/>
        </p:spPr>
        <p:txBody>
          <a:bodyPr wrap="square" rtlCol="0">
            <a:spAutoFit/>
          </a:bodyPr>
          <a:lstStyle/>
          <a:p>
            <a:r>
              <a:rPr lang="en-US" sz="1600" dirty="0" smtClean="0"/>
              <a:t>Total Number of Times the Marble Loop the Loop </a:t>
            </a:r>
            <a:endParaRPr lang="en-US" sz="1600" dirty="0"/>
          </a:p>
        </p:txBody>
      </p:sp>
      <p:sp>
        <p:nvSpPr>
          <p:cNvPr id="9" name="TextBox 8"/>
          <p:cNvSpPr txBox="1"/>
          <p:nvPr/>
        </p:nvSpPr>
        <p:spPr>
          <a:xfrm>
            <a:off x="1676400" y="6400800"/>
            <a:ext cx="4285957" cy="338554"/>
          </a:xfrm>
          <a:prstGeom prst="rect">
            <a:avLst/>
          </a:prstGeom>
          <a:noFill/>
        </p:spPr>
        <p:txBody>
          <a:bodyPr wrap="square" rtlCol="0">
            <a:spAutoFit/>
          </a:bodyPr>
          <a:lstStyle/>
          <a:p>
            <a:pPr algn="ctr"/>
            <a:r>
              <a:rPr lang="en-US" sz="1600" dirty="0" smtClean="0"/>
              <a:t>Rise of track </a:t>
            </a:r>
            <a:endParaRPr lang="en-US" sz="1600" dirty="0"/>
          </a:p>
        </p:txBody>
      </p:sp>
      <p:sp>
        <p:nvSpPr>
          <p:cNvPr id="10" name="TextBox 9"/>
          <p:cNvSpPr txBox="1"/>
          <p:nvPr/>
        </p:nvSpPr>
        <p:spPr>
          <a:xfrm>
            <a:off x="1524000" y="5986046"/>
            <a:ext cx="762000" cy="338554"/>
          </a:xfrm>
          <a:prstGeom prst="rect">
            <a:avLst/>
          </a:prstGeom>
          <a:noFill/>
        </p:spPr>
        <p:txBody>
          <a:bodyPr wrap="square" rtlCol="0">
            <a:spAutoFit/>
          </a:bodyPr>
          <a:lstStyle/>
          <a:p>
            <a:pPr algn="ctr"/>
            <a:r>
              <a:rPr lang="en-US" sz="1600" dirty="0" smtClean="0"/>
              <a:t>20 cm</a:t>
            </a:r>
            <a:endParaRPr lang="en-US" sz="1600" dirty="0"/>
          </a:p>
        </p:txBody>
      </p:sp>
      <p:sp>
        <p:nvSpPr>
          <p:cNvPr id="11" name="TextBox 10"/>
          <p:cNvSpPr txBox="1"/>
          <p:nvPr/>
        </p:nvSpPr>
        <p:spPr>
          <a:xfrm>
            <a:off x="2667000" y="5986046"/>
            <a:ext cx="762000" cy="338554"/>
          </a:xfrm>
          <a:prstGeom prst="rect">
            <a:avLst/>
          </a:prstGeom>
          <a:noFill/>
        </p:spPr>
        <p:txBody>
          <a:bodyPr wrap="square" rtlCol="0">
            <a:spAutoFit/>
          </a:bodyPr>
          <a:lstStyle/>
          <a:p>
            <a:pPr algn="ctr"/>
            <a:r>
              <a:rPr lang="en-US" sz="1600" dirty="0" smtClean="0"/>
              <a:t>40 cm</a:t>
            </a:r>
            <a:endParaRPr lang="en-US" sz="1600" dirty="0"/>
          </a:p>
        </p:txBody>
      </p:sp>
      <p:sp>
        <p:nvSpPr>
          <p:cNvPr id="12" name="TextBox 11"/>
          <p:cNvSpPr txBox="1"/>
          <p:nvPr/>
        </p:nvSpPr>
        <p:spPr>
          <a:xfrm>
            <a:off x="3733800" y="5986046"/>
            <a:ext cx="762000" cy="338554"/>
          </a:xfrm>
          <a:prstGeom prst="rect">
            <a:avLst/>
          </a:prstGeom>
          <a:noFill/>
        </p:spPr>
        <p:txBody>
          <a:bodyPr wrap="square" rtlCol="0">
            <a:spAutoFit/>
          </a:bodyPr>
          <a:lstStyle/>
          <a:p>
            <a:pPr algn="ctr"/>
            <a:r>
              <a:rPr lang="en-US" sz="1600" dirty="0" smtClean="0"/>
              <a:t>60 cm</a:t>
            </a:r>
            <a:endParaRPr lang="en-US" sz="1600" dirty="0"/>
          </a:p>
        </p:txBody>
      </p:sp>
      <p:sp>
        <p:nvSpPr>
          <p:cNvPr id="13" name="TextBox 12"/>
          <p:cNvSpPr txBox="1"/>
          <p:nvPr/>
        </p:nvSpPr>
        <p:spPr>
          <a:xfrm>
            <a:off x="4800600" y="5986046"/>
            <a:ext cx="762000" cy="338554"/>
          </a:xfrm>
          <a:prstGeom prst="rect">
            <a:avLst/>
          </a:prstGeom>
          <a:noFill/>
        </p:spPr>
        <p:txBody>
          <a:bodyPr wrap="square" rtlCol="0">
            <a:spAutoFit/>
          </a:bodyPr>
          <a:lstStyle/>
          <a:p>
            <a:pPr algn="ctr"/>
            <a:r>
              <a:rPr lang="en-US" sz="1600" dirty="0" smtClean="0"/>
              <a:t>80 cm</a:t>
            </a:r>
            <a:endParaRPr lang="en-US" sz="1600" dirty="0"/>
          </a:p>
        </p:txBody>
      </p:sp>
      <p:sp>
        <p:nvSpPr>
          <p:cNvPr id="14" name="TextBox 13"/>
          <p:cNvSpPr txBox="1"/>
          <p:nvPr/>
        </p:nvSpPr>
        <p:spPr>
          <a:xfrm>
            <a:off x="5867400" y="5986046"/>
            <a:ext cx="914400" cy="338554"/>
          </a:xfrm>
          <a:prstGeom prst="rect">
            <a:avLst/>
          </a:prstGeom>
          <a:noFill/>
        </p:spPr>
        <p:txBody>
          <a:bodyPr wrap="square" rtlCol="0">
            <a:spAutoFit/>
          </a:bodyPr>
          <a:lstStyle/>
          <a:p>
            <a:pPr algn="ctr"/>
            <a:r>
              <a:rPr lang="en-US" sz="1600" dirty="0" smtClean="0"/>
              <a:t>100 cm</a:t>
            </a:r>
            <a:endParaRPr lang="en-US" sz="1600" dirty="0"/>
          </a:p>
        </p:txBody>
      </p:sp>
      <p:sp>
        <p:nvSpPr>
          <p:cNvPr id="15" name="TextBox 14"/>
          <p:cNvSpPr txBox="1"/>
          <p:nvPr/>
        </p:nvSpPr>
        <p:spPr>
          <a:xfrm>
            <a:off x="6858000" y="5986046"/>
            <a:ext cx="914400" cy="338554"/>
          </a:xfrm>
          <a:prstGeom prst="rect">
            <a:avLst/>
          </a:prstGeom>
          <a:noFill/>
        </p:spPr>
        <p:txBody>
          <a:bodyPr wrap="square" rtlCol="0">
            <a:spAutoFit/>
          </a:bodyPr>
          <a:lstStyle/>
          <a:p>
            <a:pPr algn="ctr"/>
            <a:r>
              <a:rPr lang="en-US" sz="1600" dirty="0" smtClean="0"/>
              <a:t>120 cm</a:t>
            </a:r>
            <a:endParaRPr lang="en-US" sz="1600" dirty="0"/>
          </a:p>
        </p:txBody>
      </p:sp>
      <p:sp>
        <p:nvSpPr>
          <p:cNvPr id="17" name="TextBox 16"/>
          <p:cNvSpPr txBox="1"/>
          <p:nvPr/>
        </p:nvSpPr>
        <p:spPr>
          <a:xfrm rot="16200000">
            <a:off x="-1089121" y="3940075"/>
            <a:ext cx="4247317" cy="369332"/>
          </a:xfrm>
          <a:prstGeom prst="rect">
            <a:avLst/>
          </a:prstGeom>
          <a:noFill/>
        </p:spPr>
        <p:txBody>
          <a:bodyPr vert="vert" wrap="square" rtlCol="0">
            <a:spAutoFit/>
          </a:bodyPr>
          <a:lstStyle/>
          <a:p>
            <a:pPr algn="r">
              <a:lnSpc>
                <a:spcPct val="150000"/>
              </a:lnSpc>
            </a:pPr>
            <a:r>
              <a:rPr lang="en-US" sz="1600" dirty="0" smtClean="0"/>
              <a:t>10</a:t>
            </a:r>
          </a:p>
          <a:p>
            <a:pPr algn="r">
              <a:lnSpc>
                <a:spcPct val="150000"/>
              </a:lnSpc>
            </a:pPr>
            <a:r>
              <a:rPr lang="en-US" sz="1600" dirty="0" smtClean="0"/>
              <a:t>9</a:t>
            </a:r>
          </a:p>
          <a:p>
            <a:pPr algn="r">
              <a:lnSpc>
                <a:spcPct val="150000"/>
              </a:lnSpc>
            </a:pPr>
            <a:r>
              <a:rPr lang="en-US" sz="1600" dirty="0" smtClean="0"/>
              <a:t>8</a:t>
            </a:r>
          </a:p>
          <a:p>
            <a:pPr algn="r">
              <a:lnSpc>
                <a:spcPct val="150000"/>
              </a:lnSpc>
            </a:pPr>
            <a:r>
              <a:rPr lang="en-US" sz="1600" dirty="0" smtClean="0"/>
              <a:t>7</a:t>
            </a:r>
          </a:p>
          <a:p>
            <a:pPr algn="r">
              <a:lnSpc>
                <a:spcPct val="150000"/>
              </a:lnSpc>
            </a:pPr>
            <a:r>
              <a:rPr lang="en-US" sz="1600" dirty="0" smtClean="0"/>
              <a:t>6</a:t>
            </a:r>
          </a:p>
          <a:p>
            <a:pPr algn="r">
              <a:lnSpc>
                <a:spcPct val="150000"/>
              </a:lnSpc>
            </a:pPr>
            <a:r>
              <a:rPr lang="en-US" sz="1600" dirty="0" smtClean="0"/>
              <a:t>5</a:t>
            </a:r>
          </a:p>
          <a:p>
            <a:pPr algn="r">
              <a:lnSpc>
                <a:spcPct val="150000"/>
              </a:lnSpc>
            </a:pPr>
            <a:r>
              <a:rPr lang="en-US" sz="1600" dirty="0" smtClean="0"/>
              <a:t>4</a:t>
            </a:r>
          </a:p>
          <a:p>
            <a:pPr algn="r">
              <a:lnSpc>
                <a:spcPct val="150000"/>
              </a:lnSpc>
            </a:pPr>
            <a:r>
              <a:rPr lang="en-US" sz="1600" dirty="0" smtClean="0"/>
              <a:t>3</a:t>
            </a:r>
          </a:p>
          <a:p>
            <a:pPr algn="r">
              <a:lnSpc>
                <a:spcPct val="150000"/>
              </a:lnSpc>
            </a:pPr>
            <a:r>
              <a:rPr lang="en-US" sz="1600" dirty="0" smtClean="0"/>
              <a:t>2</a:t>
            </a:r>
          </a:p>
          <a:p>
            <a:pPr algn="r">
              <a:lnSpc>
                <a:spcPct val="150000"/>
              </a:lnSpc>
            </a:pPr>
            <a:r>
              <a:rPr lang="en-US" sz="1600" dirty="0" smtClean="0"/>
              <a:t>1</a:t>
            </a:r>
          </a:p>
          <a:p>
            <a:pPr algn="r">
              <a:lnSpc>
                <a:spcPct val="150000"/>
              </a:lnSpc>
            </a:pPr>
            <a:r>
              <a:rPr lang="en-US" sz="1600" dirty="0"/>
              <a:t>0</a:t>
            </a:r>
          </a:p>
        </p:txBody>
      </p:sp>
    </p:spTree>
    <p:extLst>
      <p:ext uri="{BB962C8B-B14F-4D97-AF65-F5344CB8AC3E}">
        <p14:creationId xmlns:p14="http://schemas.microsoft.com/office/powerpoint/2010/main" val="1448314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Conclusion</a:t>
            </a:r>
            <a:endParaRPr lang="en-US" sz="4800" b="1" dirty="0">
              <a:latin typeface="Century Gothic" panose="020B0502020202020204" pitchFamily="34" charset="0"/>
            </a:endParaRPr>
          </a:p>
        </p:txBody>
      </p:sp>
      <p:sp>
        <p:nvSpPr>
          <p:cNvPr id="3" name="TextBox 2"/>
          <p:cNvSpPr txBox="1"/>
          <p:nvPr/>
        </p:nvSpPr>
        <p:spPr>
          <a:xfrm>
            <a:off x="438150" y="1521768"/>
            <a:ext cx="7581900" cy="4339650"/>
          </a:xfrm>
          <a:prstGeom prst="rect">
            <a:avLst/>
          </a:prstGeom>
          <a:noFill/>
        </p:spPr>
        <p:txBody>
          <a:bodyPr wrap="square" rtlCol="0" anchor="ctr">
            <a:spAutoFit/>
          </a:bodyPr>
          <a:lstStyle/>
          <a:p>
            <a:pPr>
              <a:lnSpc>
                <a:spcPct val="150000"/>
              </a:lnSpc>
            </a:pPr>
            <a:r>
              <a:rPr lang="en-US" sz="2400" dirty="0"/>
              <a:t> </a:t>
            </a:r>
            <a:r>
              <a:rPr lang="en-US" sz="2400" dirty="0" smtClean="0"/>
              <a:t>    </a:t>
            </a:r>
            <a:r>
              <a:rPr lang="en-US" sz="2000" dirty="0"/>
              <a:t>I hypothesized that if the height of the track is 80 centimeters then the marble will loop the loop because according to my research the greater the height (potential energy) the faster the marble will move (kinetic energy). The data from my experiment supports my hypothesis.  </a:t>
            </a:r>
            <a:r>
              <a:rPr lang="en-US" sz="2000" b="1" dirty="0"/>
              <a:t> </a:t>
            </a:r>
            <a:endParaRPr lang="en-US" sz="2000" dirty="0"/>
          </a:p>
          <a:p>
            <a:pPr>
              <a:lnSpc>
                <a:spcPct val="150000"/>
              </a:lnSpc>
            </a:pPr>
            <a:r>
              <a:rPr lang="en-US" sz="2000" dirty="0"/>
              <a:t>    The data that supports my hypothesis</a:t>
            </a:r>
            <a:r>
              <a:rPr lang="en-US" sz="2000" b="1" dirty="0"/>
              <a:t> </a:t>
            </a:r>
            <a:r>
              <a:rPr lang="en-US" sz="2000" dirty="0"/>
              <a:t>shows that when the marble is dropped from 80 centimeters high its potential energy transforms into enough kinetic energy to allow the marble to loop the loop 8 out of 10 trials. </a:t>
            </a:r>
            <a:r>
              <a:rPr lang="en-US" sz="2000" dirty="0" smtClean="0"/>
              <a:t>The </a:t>
            </a:r>
            <a:r>
              <a:rPr lang="en-US" sz="2000" dirty="0"/>
              <a:t>results were better when the marble was dropped from </a:t>
            </a:r>
            <a:r>
              <a:rPr lang="en-US" sz="2000" dirty="0" smtClean="0"/>
              <a:t>100 </a:t>
            </a:r>
            <a:r>
              <a:rPr lang="en-US" sz="2000" dirty="0"/>
              <a:t>centimeters because the marble loop to loop for all 10 trials.  I think</a:t>
            </a:r>
            <a:r>
              <a:rPr lang="en-US" sz="2000" dirty="0" smtClean="0"/>
              <a:t> </a:t>
            </a:r>
            <a:endParaRPr lang="en-US" sz="2000" dirty="0"/>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Tree>
    <p:extLst>
      <p:ext uri="{BB962C8B-B14F-4D97-AF65-F5344CB8AC3E}">
        <p14:creationId xmlns:p14="http://schemas.microsoft.com/office/powerpoint/2010/main" val="2176153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680864"/>
            <a:ext cx="7543800" cy="4247317"/>
          </a:xfrm>
          <a:prstGeom prst="rect">
            <a:avLst/>
          </a:prstGeom>
          <a:noFill/>
        </p:spPr>
        <p:txBody>
          <a:bodyPr wrap="square" rtlCol="0" anchor="ctr">
            <a:spAutoFit/>
          </a:bodyPr>
          <a:lstStyle/>
          <a:p>
            <a:pPr>
              <a:lnSpc>
                <a:spcPct val="150000"/>
              </a:lnSpc>
            </a:pPr>
            <a:r>
              <a:rPr lang="en-US" sz="2000" dirty="0" smtClean="0"/>
              <a:t>the </a:t>
            </a:r>
            <a:r>
              <a:rPr lang="en-US" sz="2000" dirty="0"/>
              <a:t>way I applied the tape on the track might have slowed down the marble during some of the trials, because sometimes the tape would come off a bit. Throughout the trials I had to keep pressing the tape down to keep the track smooth. </a:t>
            </a:r>
          </a:p>
          <a:p>
            <a:pPr>
              <a:lnSpc>
                <a:spcPct val="150000"/>
              </a:lnSpc>
            </a:pPr>
            <a:r>
              <a:rPr lang="en-US" sz="2000" dirty="0" smtClean="0"/>
              <a:t>     In </a:t>
            </a:r>
            <a:r>
              <a:rPr lang="en-US" sz="2000" dirty="0"/>
              <a:t>conclusion, according to the data the best height for a marble roller coaster with a 30 cm diameter loop is 100 cm. A possibility for further experimentation would be to change the diameter of the loop (30, 35, 40, 45, 50 cm) and test how large a loop can the marble complete when dropped from 100 cm high.</a:t>
            </a:r>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
        <p:nvSpPr>
          <p:cNvPr id="7" name="TextBox 6"/>
          <p:cNvSpPr txBox="1"/>
          <p:nvPr/>
        </p:nvSpPr>
        <p:spPr>
          <a:xfrm>
            <a:off x="0" y="304800"/>
            <a:ext cx="8458200" cy="1569660"/>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Conclusion</a:t>
            </a:r>
            <a:r>
              <a:rPr lang="en-US" sz="4800" dirty="0" smtClean="0">
                <a:latin typeface="Century Gothic" panose="020B0502020202020204" pitchFamily="34" charset="0"/>
              </a:rPr>
              <a:t> </a:t>
            </a:r>
            <a:r>
              <a:rPr lang="en-US" sz="1600" dirty="0">
                <a:solidFill>
                  <a:srgbClr val="FF0000"/>
                </a:solidFill>
                <a:latin typeface="Century Gothic" panose="020B0502020202020204" pitchFamily="34" charset="0"/>
              </a:rPr>
              <a:t>(continuation)</a:t>
            </a:r>
          </a:p>
          <a:p>
            <a:pPr algn="ctr"/>
            <a:r>
              <a:rPr lang="en-US" sz="4800" dirty="0" smtClean="0">
                <a:latin typeface="Century Gothic" panose="020B0502020202020204" pitchFamily="34" charset="0"/>
              </a:rPr>
              <a:t> </a:t>
            </a:r>
            <a:endParaRPr lang="en-US" sz="4800" dirty="0">
              <a:latin typeface="Century Gothic" panose="020B0502020202020204" pitchFamily="34" charset="0"/>
            </a:endParaRPr>
          </a:p>
        </p:txBody>
      </p:sp>
    </p:spTree>
    <p:extLst>
      <p:ext uri="{BB962C8B-B14F-4D97-AF65-F5344CB8AC3E}">
        <p14:creationId xmlns:p14="http://schemas.microsoft.com/office/powerpoint/2010/main" val="950954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Application</a:t>
            </a:r>
            <a:r>
              <a:rPr lang="en-US" sz="4800" dirty="0" smtClean="0">
                <a:solidFill>
                  <a:srgbClr val="FF0000"/>
                </a:solidFill>
                <a:latin typeface="Century Gothic" panose="020B0502020202020204" pitchFamily="34" charset="0"/>
              </a:rPr>
              <a:t>  </a:t>
            </a:r>
            <a:endParaRPr lang="en-US" sz="4800" dirty="0">
              <a:solidFill>
                <a:srgbClr val="FF0000"/>
              </a:solidFill>
              <a:latin typeface="Century Gothic" panose="020B0502020202020204" pitchFamily="34" charset="0"/>
            </a:endParaRPr>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
        <p:nvSpPr>
          <p:cNvPr id="2" name="Rectangle 1"/>
          <p:cNvSpPr/>
          <p:nvPr/>
        </p:nvSpPr>
        <p:spPr>
          <a:xfrm>
            <a:off x="381000" y="1219200"/>
            <a:ext cx="7696200" cy="2585323"/>
          </a:xfrm>
          <a:prstGeom prst="rect">
            <a:avLst/>
          </a:prstGeom>
        </p:spPr>
        <p:txBody>
          <a:bodyPr wrap="square">
            <a:spAutoFit/>
          </a:bodyPr>
          <a:lstStyle/>
          <a:p>
            <a:pPr marL="457200" indent="-457200">
              <a:lnSpc>
                <a:spcPct val="150000"/>
              </a:lnSpc>
              <a:buFont typeface="+mj-lt"/>
              <a:buAutoNum type="arabicPeriod"/>
            </a:pPr>
            <a:r>
              <a:rPr lang="en-US" b="1" dirty="0"/>
              <a:t>How </a:t>
            </a:r>
            <a:r>
              <a:rPr lang="en-US" b="1" dirty="0" smtClean="0"/>
              <a:t>can you apply what you have learned to a real life situation?</a:t>
            </a:r>
          </a:p>
          <a:p>
            <a:pPr marL="463550">
              <a:lnSpc>
                <a:spcPct val="150000"/>
              </a:lnSpc>
            </a:pPr>
            <a:r>
              <a:rPr lang="en-US" dirty="0" smtClean="0"/>
              <a:t>I can apply what I learned about forces and motion, gravity, friction, and potential and kinetic energy to the Paper Roller Coaster Challenge. My deeper understanding of these science concepts will help me make an exciting paper roller coaster that meets the criteria </a:t>
            </a:r>
            <a:r>
              <a:rPr lang="en-US" dirty="0"/>
              <a:t>of increasing the time the marble takes to travel from top to bottom. </a:t>
            </a:r>
          </a:p>
        </p:txBody>
      </p:sp>
      <p:sp>
        <p:nvSpPr>
          <p:cNvPr id="7" name="Rectangle 6"/>
          <p:cNvSpPr/>
          <p:nvPr/>
        </p:nvSpPr>
        <p:spPr>
          <a:xfrm>
            <a:off x="381000" y="3833831"/>
            <a:ext cx="7696200" cy="3000821"/>
          </a:xfrm>
          <a:prstGeom prst="rect">
            <a:avLst/>
          </a:prstGeom>
        </p:spPr>
        <p:txBody>
          <a:bodyPr wrap="square">
            <a:spAutoFit/>
          </a:bodyPr>
          <a:lstStyle/>
          <a:p>
            <a:pPr marL="457200" indent="-457200">
              <a:lnSpc>
                <a:spcPct val="150000"/>
              </a:lnSpc>
              <a:buFont typeface="+mj-lt"/>
              <a:buAutoNum type="arabicPeriod" startAt="2"/>
            </a:pPr>
            <a:r>
              <a:rPr lang="en-US" b="1" dirty="0" smtClean="0"/>
              <a:t>Who would benefit from the information in your project, and why?</a:t>
            </a:r>
          </a:p>
          <a:p>
            <a:pPr marL="463550">
              <a:lnSpc>
                <a:spcPct val="150000"/>
              </a:lnSpc>
            </a:pPr>
            <a:r>
              <a:rPr lang="en-US" dirty="0" smtClean="0"/>
              <a:t>The 4</a:t>
            </a:r>
            <a:r>
              <a:rPr lang="en-US" baseline="30000" dirty="0" smtClean="0"/>
              <a:t>th</a:t>
            </a:r>
            <a:r>
              <a:rPr lang="en-US" dirty="0" smtClean="0"/>
              <a:t> and 5</a:t>
            </a:r>
            <a:r>
              <a:rPr lang="en-US" baseline="30000" dirty="0" smtClean="0"/>
              <a:t>th</a:t>
            </a:r>
            <a:r>
              <a:rPr lang="en-US" dirty="0" smtClean="0"/>
              <a:t> grade students in my school will benefit from the information in my project because they need to build loops for their paper roller coaster challenge. They can design a test for their paper loop to find out how much of a drop the marble will need to loop the loop.  Figuring out the least amount of energy needed helps increase the time the marble will take to reach the finish line, therefore scoring more points.</a:t>
            </a:r>
            <a:endParaRPr lang="en-US" dirty="0"/>
          </a:p>
        </p:txBody>
      </p:sp>
    </p:spTree>
    <p:extLst>
      <p:ext uri="{BB962C8B-B14F-4D97-AF65-F5344CB8AC3E}">
        <p14:creationId xmlns:p14="http://schemas.microsoft.com/office/powerpoint/2010/main" val="3228093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0/0e/RollerCoaster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97"/>
            <a:ext cx="6877050" cy="685420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
        <p:nvSpPr>
          <p:cNvPr id="2" name="Oval Callout 1"/>
          <p:cNvSpPr/>
          <p:nvPr/>
        </p:nvSpPr>
        <p:spPr>
          <a:xfrm>
            <a:off x="542925" y="3430898"/>
            <a:ext cx="2895600" cy="1141102"/>
          </a:xfrm>
          <a:prstGeom prst="wedgeEllipseCallout">
            <a:avLst>
              <a:gd name="adj1" fmla="val 81610"/>
              <a:gd name="adj2" fmla="val 213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Kristen ITC" panose="03050502040202030202" pitchFamily="66" charset="0"/>
              </a:rPr>
              <a:t>Kinetic energy</a:t>
            </a:r>
          </a:p>
          <a:p>
            <a:pPr algn="ctr"/>
            <a:r>
              <a:rPr lang="en-US" sz="2000" dirty="0" smtClean="0">
                <a:solidFill>
                  <a:schemeClr val="tx1"/>
                </a:solidFill>
                <a:latin typeface="Kristen ITC" panose="03050502040202030202" pitchFamily="66" charset="0"/>
              </a:rPr>
              <a:t> is awesome!!!</a:t>
            </a:r>
            <a:endParaRPr lang="en-US" sz="2000" dirty="0">
              <a:solidFill>
                <a:schemeClr val="tx1"/>
              </a:solidFill>
              <a:latin typeface="Kristen ITC" panose="03050502040202030202" pitchFamily="66" charset="0"/>
            </a:endParaRPr>
          </a:p>
        </p:txBody>
      </p:sp>
      <p:sp>
        <p:nvSpPr>
          <p:cNvPr id="5" name="Oval Callout 4"/>
          <p:cNvSpPr/>
          <p:nvPr/>
        </p:nvSpPr>
        <p:spPr>
          <a:xfrm>
            <a:off x="4191000" y="609600"/>
            <a:ext cx="2590800" cy="1371600"/>
          </a:xfrm>
          <a:prstGeom prst="wedgeEllipseCallout">
            <a:avLst>
              <a:gd name="adj1" fmla="val -65654"/>
              <a:gd name="adj2" fmla="val 566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Kristen ITC" panose="03050502040202030202" pitchFamily="66" charset="0"/>
              </a:rPr>
              <a:t>Potential energy</a:t>
            </a:r>
          </a:p>
          <a:p>
            <a:pPr algn="ctr"/>
            <a:r>
              <a:rPr lang="en-US" sz="2000" dirty="0" smtClean="0">
                <a:solidFill>
                  <a:schemeClr val="tx1"/>
                </a:solidFill>
                <a:latin typeface="Kristen ITC" panose="03050502040202030202" pitchFamily="66" charset="0"/>
              </a:rPr>
              <a:t> R O C K S </a:t>
            </a:r>
            <a:endParaRPr lang="en-US" sz="2000" dirty="0">
              <a:solidFill>
                <a:schemeClr val="tx1"/>
              </a:solidFill>
              <a:latin typeface="Kristen ITC" panose="03050502040202030202" pitchFamily="66" charset="0"/>
            </a:endParaRPr>
          </a:p>
        </p:txBody>
      </p:sp>
    </p:spTree>
    <p:extLst>
      <p:ext uri="{BB962C8B-B14F-4D97-AF65-F5344CB8AC3E}">
        <p14:creationId xmlns:p14="http://schemas.microsoft.com/office/powerpoint/2010/main" val="3790544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images.vectorhq.com/images/previews/ad0/roller-coaster-psd-4389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08785"/>
            <a:ext cx="8077200" cy="5149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298609"/>
            <a:ext cx="8458200" cy="2123658"/>
          </a:xfrm>
          <a:prstGeom prst="rect">
            <a:avLst/>
          </a:prstGeom>
          <a:noFill/>
        </p:spPr>
        <p:txBody>
          <a:bodyPr wrap="square" rtlCol="0" anchor="ctr">
            <a:spAutoFit/>
          </a:bodyPr>
          <a:lstStyle/>
          <a:p>
            <a:r>
              <a:rPr lang="en-US" sz="4400" b="1" dirty="0" smtClean="0">
                <a:solidFill>
                  <a:srgbClr val="FF0000"/>
                </a:solidFill>
                <a:latin typeface="Century Gothic" panose="020B0502020202020204" pitchFamily="34" charset="0"/>
              </a:rPr>
              <a:t>Roller Coaster Marbles:</a:t>
            </a:r>
          </a:p>
          <a:p>
            <a:r>
              <a:rPr lang="en-US" sz="4400" b="1" dirty="0" smtClean="0">
                <a:solidFill>
                  <a:srgbClr val="FF0000"/>
                </a:solidFill>
                <a:latin typeface="Century Gothic" panose="020B0502020202020204" pitchFamily="34" charset="0"/>
              </a:rPr>
              <a:t>How Much Height to </a:t>
            </a:r>
          </a:p>
          <a:p>
            <a:r>
              <a:rPr lang="en-US" sz="4400" b="1" dirty="0" smtClean="0">
                <a:solidFill>
                  <a:srgbClr val="FF0000"/>
                </a:solidFill>
                <a:latin typeface="Century Gothic" panose="020B0502020202020204" pitchFamily="34" charset="0"/>
              </a:rPr>
              <a:t>Loop the Loop?</a:t>
            </a:r>
            <a:endParaRPr lang="en-US" sz="4400" b="1" dirty="0">
              <a:solidFill>
                <a:srgbClr val="FF0000"/>
              </a:solidFill>
              <a:latin typeface="Century Gothic" panose="020B0502020202020204" pitchFamily="34" charset="0"/>
            </a:endParaRPr>
          </a:p>
        </p:txBody>
      </p:sp>
      <p:sp>
        <p:nvSpPr>
          <p:cNvPr id="6" name="TextBox 5"/>
          <p:cNvSpPr txBox="1"/>
          <p:nvPr/>
        </p:nvSpPr>
        <p:spPr>
          <a:xfrm>
            <a:off x="3505200" y="5562600"/>
            <a:ext cx="4953000" cy="923330"/>
          </a:xfrm>
          <a:prstGeom prst="rect">
            <a:avLst/>
          </a:prstGeom>
          <a:noFill/>
        </p:spPr>
        <p:txBody>
          <a:bodyPr wrap="square" rtlCol="0">
            <a:spAutoFit/>
          </a:bodyPr>
          <a:lstStyle/>
          <a:p>
            <a:pPr algn="ctr"/>
            <a:r>
              <a:rPr lang="en-US" dirty="0" smtClean="0"/>
              <a:t>Miranda Smith</a:t>
            </a:r>
          </a:p>
          <a:p>
            <a:pPr algn="ctr"/>
            <a:r>
              <a:rPr lang="en-US" dirty="0" smtClean="0"/>
              <a:t>Mrs. Rivera</a:t>
            </a:r>
          </a:p>
          <a:p>
            <a:pPr algn="ctr"/>
            <a:r>
              <a:rPr lang="en-US" dirty="0" smtClean="0"/>
              <a:t>March 7, 2016</a:t>
            </a:r>
            <a:endParaRPr lang="en-US" dirty="0"/>
          </a:p>
        </p:txBody>
      </p:sp>
    </p:spTree>
    <p:extLst>
      <p:ext uri="{BB962C8B-B14F-4D97-AF65-F5344CB8AC3E}">
        <p14:creationId xmlns:p14="http://schemas.microsoft.com/office/powerpoint/2010/main" val="3681954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Testable Question</a:t>
            </a:r>
            <a:endParaRPr lang="en-US" sz="4800" b="1" dirty="0">
              <a:solidFill>
                <a:srgbClr val="FF0000"/>
              </a:solidFill>
              <a:latin typeface="Century Gothic" panose="020B0502020202020204" pitchFamily="34" charset="0"/>
            </a:endParaRPr>
          </a:p>
        </p:txBody>
      </p:sp>
      <p:sp>
        <p:nvSpPr>
          <p:cNvPr id="8" name="TextBox 7"/>
          <p:cNvSpPr txBox="1"/>
          <p:nvPr/>
        </p:nvSpPr>
        <p:spPr>
          <a:xfrm>
            <a:off x="914400" y="1447800"/>
            <a:ext cx="6629400" cy="2862322"/>
          </a:xfrm>
          <a:prstGeom prst="rect">
            <a:avLst/>
          </a:prstGeom>
          <a:noFill/>
        </p:spPr>
        <p:txBody>
          <a:bodyPr wrap="square" rtlCol="0" anchor="ctr">
            <a:spAutoFit/>
          </a:bodyPr>
          <a:lstStyle/>
          <a:p>
            <a:pPr algn="ctr">
              <a:lnSpc>
                <a:spcPct val="250000"/>
              </a:lnSpc>
            </a:pPr>
            <a:r>
              <a:rPr lang="en-US" sz="2400" dirty="0" smtClean="0"/>
              <a:t>How does changing the height of the track (20, 40, 60, 80,  and 100 cm) affect whether the marble can “loop the loop”?</a:t>
            </a:r>
            <a:endParaRPr lang="en-US" sz="2400" dirty="0"/>
          </a:p>
        </p:txBody>
      </p:sp>
      <p:pic>
        <p:nvPicPr>
          <p:cNvPr id="4" name="Picture 5" descr="http://images.vectorhq.com/images/previews/ad0/roller-coaster-psd-4389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29125"/>
            <a:ext cx="3810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rot="16200000">
            <a:off x="7586910" y="2981961"/>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Tree>
    <p:extLst>
      <p:ext uri="{BB962C8B-B14F-4D97-AF65-F5344CB8AC3E}">
        <p14:creationId xmlns:p14="http://schemas.microsoft.com/office/powerpoint/2010/main" val="2762984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Research </a:t>
            </a:r>
            <a:r>
              <a:rPr lang="en-US" sz="3200" dirty="0" smtClean="0">
                <a:solidFill>
                  <a:srgbClr val="FF0000"/>
                </a:solidFill>
                <a:latin typeface="Century Gothic" panose="020B0502020202020204" pitchFamily="34" charset="0"/>
              </a:rPr>
              <a:t>– Vocabulary</a:t>
            </a:r>
            <a:endParaRPr lang="en-US" sz="3200" dirty="0">
              <a:solidFill>
                <a:srgbClr val="FF0000"/>
              </a:solidFill>
              <a:latin typeface="Century Gothic" panose="020B0502020202020204" pitchFamily="34" charset="0"/>
            </a:endParaRPr>
          </a:p>
        </p:txBody>
      </p:sp>
      <p:sp>
        <p:nvSpPr>
          <p:cNvPr id="8" name="TextBox 7"/>
          <p:cNvSpPr txBox="1"/>
          <p:nvPr/>
        </p:nvSpPr>
        <p:spPr>
          <a:xfrm>
            <a:off x="609599" y="1582993"/>
            <a:ext cx="4648201" cy="4524315"/>
          </a:xfrm>
          <a:prstGeom prst="rect">
            <a:avLst/>
          </a:prstGeom>
          <a:noFill/>
        </p:spPr>
        <p:txBody>
          <a:bodyPr wrap="square" rtlCol="0" anchor="t">
            <a:spAutoFit/>
          </a:bodyPr>
          <a:lstStyle/>
          <a:p>
            <a:pPr marL="457200" indent="-457200">
              <a:lnSpc>
                <a:spcPct val="150000"/>
              </a:lnSpc>
              <a:buFont typeface="+mj-lt"/>
              <a:buAutoNum type="arabicPeriod"/>
            </a:pPr>
            <a:r>
              <a:rPr lang="en-US" sz="1600" b="1" dirty="0" smtClean="0"/>
              <a:t>Potential energy </a:t>
            </a:r>
            <a:r>
              <a:rPr lang="en-US" sz="1600" dirty="0" smtClean="0"/>
              <a:t>(stored energy) – </a:t>
            </a:r>
            <a:r>
              <a:rPr lang="en-US" sz="1600" dirty="0"/>
              <a:t>is a result of gravity pulling downwards.</a:t>
            </a:r>
            <a:endParaRPr lang="en-US" sz="1600" dirty="0" smtClean="0"/>
          </a:p>
          <a:p>
            <a:pPr marL="457200" indent="-457200">
              <a:lnSpc>
                <a:spcPct val="150000"/>
              </a:lnSpc>
              <a:buFont typeface="+mj-lt"/>
              <a:buAutoNum type="arabicPeriod"/>
            </a:pPr>
            <a:r>
              <a:rPr lang="en-US" sz="1600" b="1" dirty="0" smtClean="0"/>
              <a:t>Kinetic energy </a:t>
            </a:r>
            <a:r>
              <a:rPr lang="en-US" sz="1600" dirty="0" smtClean="0"/>
              <a:t>(energy of motion) –  is the energy</a:t>
            </a:r>
            <a:r>
              <a:rPr lang="en-US" sz="1600" dirty="0"/>
              <a:t> that </a:t>
            </a:r>
            <a:r>
              <a:rPr lang="en-US" sz="1600" dirty="0" smtClean="0"/>
              <a:t>an object  </a:t>
            </a:r>
            <a:r>
              <a:rPr lang="en-US" sz="1600" dirty="0"/>
              <a:t>possesses due to its motion.</a:t>
            </a:r>
            <a:endParaRPr lang="en-US" sz="1600" dirty="0" smtClean="0"/>
          </a:p>
          <a:p>
            <a:pPr marL="457200" indent="-457200">
              <a:lnSpc>
                <a:spcPct val="150000"/>
              </a:lnSpc>
              <a:buFont typeface="+mj-lt"/>
              <a:buAutoNum type="arabicPeriod"/>
            </a:pPr>
            <a:r>
              <a:rPr lang="en-US" sz="1600" b="1" dirty="0" smtClean="0"/>
              <a:t>Conservation of energy </a:t>
            </a:r>
            <a:r>
              <a:rPr lang="en-US" sz="1600" dirty="0" smtClean="0"/>
              <a:t>(basic law of physics) – energy</a:t>
            </a:r>
            <a:r>
              <a:rPr lang="en-US" sz="1600" dirty="0"/>
              <a:t> can neither be created nor destroyed; rather, it transforms from one form to another.</a:t>
            </a:r>
            <a:endParaRPr lang="en-US" sz="1600" dirty="0" smtClean="0"/>
          </a:p>
          <a:p>
            <a:pPr marL="457200" indent="-457200">
              <a:lnSpc>
                <a:spcPct val="150000"/>
              </a:lnSpc>
              <a:buFont typeface="+mj-lt"/>
              <a:buAutoNum type="arabicPeriod"/>
            </a:pPr>
            <a:r>
              <a:rPr lang="en-US" sz="1600" b="1" dirty="0" smtClean="0"/>
              <a:t>Gravity </a:t>
            </a:r>
            <a:r>
              <a:rPr lang="en-US" sz="1600" dirty="0" smtClean="0"/>
              <a:t>– </a:t>
            </a:r>
            <a:r>
              <a:rPr lang="en-US" sz="1600" dirty="0"/>
              <a:t>the force that attracts a body toward the center of the earth</a:t>
            </a:r>
            <a:endParaRPr lang="en-US" sz="1600" dirty="0" smtClean="0"/>
          </a:p>
          <a:p>
            <a:pPr marL="457200" indent="-457200">
              <a:lnSpc>
                <a:spcPct val="150000"/>
              </a:lnSpc>
              <a:buFont typeface="+mj-lt"/>
              <a:buAutoNum type="arabicPeriod"/>
            </a:pPr>
            <a:r>
              <a:rPr lang="en-US" sz="1600" b="1" dirty="0" smtClean="0"/>
              <a:t>Velocity </a:t>
            </a:r>
            <a:r>
              <a:rPr lang="en-US" sz="1600" dirty="0" smtClean="0"/>
              <a:t>– </a:t>
            </a:r>
            <a:r>
              <a:rPr lang="en-US" sz="1600" dirty="0"/>
              <a:t>the speed of something in a given </a:t>
            </a:r>
            <a:r>
              <a:rPr lang="en-US" sz="1600" dirty="0" smtClean="0"/>
              <a:t>direction</a:t>
            </a:r>
            <a:endParaRPr lang="en-US" sz="1600" dirty="0"/>
          </a:p>
        </p:txBody>
      </p:sp>
      <p:sp>
        <p:nvSpPr>
          <p:cNvPr id="6" name="Footer Placeholder 1"/>
          <p:cNvSpPr>
            <a:spLocks noGrp="1"/>
          </p:cNvSpPr>
          <p:nvPr>
            <p:ph type="ftr" sz="quarter" idx="11"/>
          </p:nvPr>
        </p:nvSpPr>
        <p:spPr>
          <a:xfrm rot="16200000">
            <a:off x="7586910" y="39674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82993"/>
            <a:ext cx="2556117" cy="194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57600"/>
            <a:ext cx="2556117" cy="255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59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84582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Research </a:t>
            </a:r>
            <a:r>
              <a:rPr lang="en-US" sz="3200" dirty="0" smtClean="0">
                <a:solidFill>
                  <a:srgbClr val="FF0000"/>
                </a:solidFill>
                <a:latin typeface="Century Gothic" panose="020B0502020202020204" pitchFamily="34" charset="0"/>
              </a:rPr>
              <a:t>– Vocabulary</a:t>
            </a:r>
            <a:endParaRPr lang="en-US" sz="3200" dirty="0">
              <a:solidFill>
                <a:srgbClr val="FF0000"/>
              </a:solidFill>
              <a:latin typeface="Century Gothic" panose="020B0502020202020204" pitchFamily="34" charset="0"/>
            </a:endParaRPr>
          </a:p>
        </p:txBody>
      </p:sp>
      <p:sp>
        <p:nvSpPr>
          <p:cNvPr id="8" name="TextBox 7"/>
          <p:cNvSpPr txBox="1"/>
          <p:nvPr/>
        </p:nvSpPr>
        <p:spPr>
          <a:xfrm>
            <a:off x="609599" y="1582993"/>
            <a:ext cx="4648201" cy="4154984"/>
          </a:xfrm>
          <a:prstGeom prst="rect">
            <a:avLst/>
          </a:prstGeom>
          <a:noFill/>
        </p:spPr>
        <p:txBody>
          <a:bodyPr wrap="square" rtlCol="0" anchor="t">
            <a:spAutoFit/>
          </a:bodyPr>
          <a:lstStyle/>
          <a:p>
            <a:pPr marL="457200" indent="-457200">
              <a:lnSpc>
                <a:spcPct val="150000"/>
              </a:lnSpc>
              <a:buFont typeface="+mj-lt"/>
              <a:buAutoNum type="arabicPeriod" startAt="6"/>
            </a:pPr>
            <a:r>
              <a:rPr lang="en-US" sz="1600" b="1" dirty="0" smtClean="0"/>
              <a:t>Friction </a:t>
            </a:r>
            <a:r>
              <a:rPr lang="en-US" sz="1600" dirty="0" smtClean="0"/>
              <a:t>– </a:t>
            </a:r>
            <a:r>
              <a:rPr lang="en-US" sz="1600" dirty="0"/>
              <a:t>the resistance that one surface or object encounters when moving over another.</a:t>
            </a:r>
            <a:endParaRPr lang="en-US" sz="1600" dirty="0" smtClean="0"/>
          </a:p>
          <a:p>
            <a:pPr marL="457200" indent="-457200">
              <a:lnSpc>
                <a:spcPct val="150000"/>
              </a:lnSpc>
              <a:buFont typeface="+mj-lt"/>
              <a:buAutoNum type="arabicPeriod" startAt="6"/>
            </a:pPr>
            <a:r>
              <a:rPr lang="en-US" sz="1600" b="1" dirty="0" smtClean="0"/>
              <a:t>Slope (</a:t>
            </a:r>
            <a:r>
              <a:rPr lang="en-US" sz="1600" dirty="0" smtClean="0"/>
              <a:t>rise/run) - </a:t>
            </a:r>
            <a:r>
              <a:rPr lang="en-US" sz="1600" dirty="0"/>
              <a:t>An easy way to think about the slope is the expression </a:t>
            </a:r>
            <a:r>
              <a:rPr lang="en-US" sz="1600" dirty="0" smtClean="0"/>
              <a:t>rise/run. The </a:t>
            </a:r>
            <a:r>
              <a:rPr lang="en-US" sz="1600" b="1" dirty="0"/>
              <a:t>rise</a:t>
            </a:r>
            <a:r>
              <a:rPr lang="en-US" sz="1600" dirty="0"/>
              <a:t> is the height of the starting point, and the </a:t>
            </a:r>
            <a:r>
              <a:rPr lang="en-US" sz="1600" b="1" dirty="0"/>
              <a:t>run</a:t>
            </a:r>
            <a:r>
              <a:rPr lang="en-US" sz="1600" dirty="0"/>
              <a:t> is the horizontal distance from the starting point to the beginning of the </a:t>
            </a:r>
            <a:r>
              <a:rPr lang="en-US" sz="1600" dirty="0" smtClean="0"/>
              <a:t>loop. </a:t>
            </a:r>
            <a:r>
              <a:rPr lang="en-US" sz="1600" dirty="0"/>
              <a:t>The illustration shows how to measure "rise" and "run" in order to calculate the average slope of the track leading in to the loop.</a:t>
            </a:r>
          </a:p>
          <a:p>
            <a:pPr marL="457200" indent="-457200">
              <a:lnSpc>
                <a:spcPct val="150000"/>
              </a:lnSpc>
              <a:buFont typeface="+mj-lt"/>
              <a:buAutoNum type="arabicPeriod" startAt="6"/>
            </a:pPr>
            <a:endParaRPr lang="en-US" sz="1600" dirty="0"/>
          </a:p>
        </p:txBody>
      </p:sp>
      <p:sp>
        <p:nvSpPr>
          <p:cNvPr id="6" name="Footer Placeholder 1"/>
          <p:cNvSpPr>
            <a:spLocks noGrp="1"/>
          </p:cNvSpPr>
          <p:nvPr>
            <p:ph type="ftr" sz="quarter" idx="11"/>
          </p:nvPr>
        </p:nvSpPr>
        <p:spPr>
          <a:xfrm rot="16200000">
            <a:off x="7586910" y="39674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582993"/>
            <a:ext cx="2604456" cy="146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how to measure the average slope of the track"/>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276600"/>
            <a:ext cx="2667000" cy="2895600"/>
          </a:xfrm>
          <a:prstGeom prst="rect">
            <a:avLst/>
          </a:prstGeom>
          <a:noFill/>
          <a:ln>
            <a:noFill/>
          </a:ln>
        </p:spPr>
      </p:pic>
    </p:spTree>
    <p:extLst>
      <p:ext uri="{BB962C8B-B14F-4D97-AF65-F5344CB8AC3E}">
        <p14:creationId xmlns:p14="http://schemas.microsoft.com/office/powerpoint/2010/main" val="384745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8229600"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Research</a:t>
            </a:r>
            <a:r>
              <a:rPr lang="en-US" sz="4800" dirty="0" smtClean="0">
                <a:solidFill>
                  <a:srgbClr val="FF0000"/>
                </a:solidFill>
                <a:latin typeface="Century Gothic" panose="020B0502020202020204" pitchFamily="34" charset="0"/>
              </a:rPr>
              <a:t> </a:t>
            </a:r>
            <a:r>
              <a:rPr lang="en-US" sz="3200" dirty="0" smtClean="0">
                <a:solidFill>
                  <a:srgbClr val="FF0000"/>
                </a:solidFill>
                <a:latin typeface="Century Gothic" panose="020B0502020202020204" pitchFamily="34" charset="0"/>
              </a:rPr>
              <a:t>– Q&amp;A</a:t>
            </a:r>
            <a:endParaRPr lang="en-US" sz="3200" dirty="0">
              <a:solidFill>
                <a:srgbClr val="FF0000"/>
              </a:solidFill>
              <a:latin typeface="Century Gothic" panose="020B0502020202020204" pitchFamily="34" charset="0"/>
            </a:endParaRPr>
          </a:p>
        </p:txBody>
      </p:sp>
      <p:sp>
        <p:nvSpPr>
          <p:cNvPr id="8" name="TextBox 7"/>
          <p:cNvSpPr txBox="1"/>
          <p:nvPr/>
        </p:nvSpPr>
        <p:spPr>
          <a:xfrm>
            <a:off x="497646" y="1600200"/>
            <a:ext cx="7391400" cy="5078313"/>
          </a:xfrm>
          <a:prstGeom prst="rect">
            <a:avLst/>
          </a:prstGeom>
          <a:noFill/>
        </p:spPr>
        <p:txBody>
          <a:bodyPr wrap="square" rtlCol="0" anchor="t">
            <a:spAutoFit/>
          </a:bodyPr>
          <a:lstStyle/>
          <a:p>
            <a:pPr marL="457200" indent="-457200">
              <a:lnSpc>
                <a:spcPct val="150000"/>
              </a:lnSpc>
              <a:buFont typeface="+mj-lt"/>
              <a:buAutoNum type="arabicPeriod"/>
            </a:pPr>
            <a:r>
              <a:rPr lang="en-US" sz="2400" b="1" dirty="0" smtClean="0"/>
              <a:t>How high do you have to make the starting point of your roller coaster in order for the marble to “loop the loop”? </a:t>
            </a:r>
          </a:p>
          <a:p>
            <a:pPr marL="465138">
              <a:lnSpc>
                <a:spcPct val="150000"/>
              </a:lnSpc>
            </a:pPr>
            <a:r>
              <a:rPr lang="en-US" sz="2400" dirty="0" smtClean="0"/>
              <a:t>As part of the research I explored different heights from which to drop the marble from such as 15cm, 30cm, 45cm, 60cm, 75cm, and 90cm. The marble loop the loop at 75cm and 90cm. Based on my research I think the high of the starting point should be 80-85 centimeters.</a:t>
            </a:r>
            <a:endParaRPr lang="en-US" sz="2400" dirty="0"/>
          </a:p>
        </p:txBody>
      </p:sp>
      <p:sp>
        <p:nvSpPr>
          <p:cNvPr id="6"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Tree>
    <p:extLst>
      <p:ext uri="{BB962C8B-B14F-4D97-AF65-F5344CB8AC3E}">
        <p14:creationId xmlns:p14="http://schemas.microsoft.com/office/powerpoint/2010/main" val="1203098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48" y="304800"/>
            <a:ext cx="8481848"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Research </a:t>
            </a:r>
            <a:r>
              <a:rPr lang="en-US" sz="3200" b="1" dirty="0" smtClean="0">
                <a:solidFill>
                  <a:srgbClr val="FF0000"/>
                </a:solidFill>
                <a:latin typeface="Century Gothic" panose="020B0502020202020204" pitchFamily="34" charset="0"/>
              </a:rPr>
              <a:t>–</a:t>
            </a:r>
            <a:r>
              <a:rPr lang="en-US" sz="4800" b="1" dirty="0" smtClean="0">
                <a:solidFill>
                  <a:srgbClr val="FF0000"/>
                </a:solidFill>
                <a:latin typeface="Century Gothic" panose="020B0502020202020204" pitchFamily="34" charset="0"/>
              </a:rPr>
              <a:t> </a:t>
            </a:r>
            <a:r>
              <a:rPr lang="en-US" sz="3200" dirty="0" smtClean="0">
                <a:solidFill>
                  <a:srgbClr val="FF0000"/>
                </a:solidFill>
                <a:latin typeface="Century Gothic" panose="020B0502020202020204" pitchFamily="34" charset="0"/>
              </a:rPr>
              <a:t>Diagram(s)/Chart(s)</a:t>
            </a:r>
            <a:endParaRPr lang="en-US" sz="3200" dirty="0">
              <a:solidFill>
                <a:srgbClr val="FF0000"/>
              </a:solidFill>
              <a:latin typeface="Century Gothic" panose="020B0502020202020204" pitchFamily="34" charset="0"/>
            </a:endParaRPr>
          </a:p>
        </p:txBody>
      </p:sp>
      <p:sp>
        <p:nvSpPr>
          <p:cNvPr id="12"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
        <p:nvSpPr>
          <p:cNvPr id="2" name="Rectangle 1"/>
          <p:cNvSpPr/>
          <p:nvPr/>
        </p:nvSpPr>
        <p:spPr>
          <a:xfrm>
            <a:off x="407275" y="1393081"/>
            <a:ext cx="7620001" cy="51009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75140" y="1393081"/>
            <a:ext cx="2878524" cy="506292"/>
          </a:xfrm>
          <a:prstGeom prst="rect">
            <a:avLst/>
          </a:prstGeom>
          <a:noFill/>
        </p:spPr>
        <p:txBody>
          <a:bodyPr wrap="square" rtlCol="0" anchor="t">
            <a:spAutoFit/>
          </a:bodyPr>
          <a:lstStyle/>
          <a:p>
            <a:pPr algn="ctr">
              <a:lnSpc>
                <a:spcPct val="150000"/>
              </a:lnSpc>
            </a:pPr>
            <a:r>
              <a:rPr lang="en-US" sz="2000" dirty="0" smtClean="0"/>
              <a:t>Potential Energy (PE)</a:t>
            </a:r>
            <a:endParaRPr lang="en-US" sz="2000" dirty="0"/>
          </a:p>
        </p:txBody>
      </p:sp>
      <p:sp>
        <p:nvSpPr>
          <p:cNvPr id="13" name="TextBox 12"/>
          <p:cNvSpPr txBox="1"/>
          <p:nvPr/>
        </p:nvSpPr>
        <p:spPr>
          <a:xfrm>
            <a:off x="4800600" y="1371600"/>
            <a:ext cx="2679662" cy="506292"/>
          </a:xfrm>
          <a:prstGeom prst="rect">
            <a:avLst/>
          </a:prstGeom>
          <a:noFill/>
        </p:spPr>
        <p:txBody>
          <a:bodyPr wrap="square" rtlCol="0" anchor="t">
            <a:spAutoFit/>
          </a:bodyPr>
          <a:lstStyle/>
          <a:p>
            <a:pPr algn="ctr">
              <a:lnSpc>
                <a:spcPct val="150000"/>
              </a:lnSpc>
            </a:pPr>
            <a:r>
              <a:rPr lang="en-US" sz="2000" dirty="0" smtClean="0"/>
              <a:t>Kinetic Energy (KE)</a:t>
            </a:r>
            <a:endParaRPr lang="en-US" sz="2000" dirty="0"/>
          </a:p>
        </p:txBody>
      </p:sp>
      <p:grpSp>
        <p:nvGrpSpPr>
          <p:cNvPr id="4" name="Group 3"/>
          <p:cNvGrpSpPr/>
          <p:nvPr/>
        </p:nvGrpSpPr>
        <p:grpSpPr>
          <a:xfrm>
            <a:off x="1209068" y="2971800"/>
            <a:ext cx="2600932" cy="1552576"/>
            <a:chOff x="7224713" y="3167260"/>
            <a:chExt cx="2600932" cy="1552576"/>
          </a:xfrm>
        </p:grpSpPr>
        <p:pic>
          <p:nvPicPr>
            <p:cNvPr id="14" name="Picture 4" descr="http://wps.prenhall.com/wps/media/objects/3311/3390593/imag0501/AAAUAVJ0.JPG"/>
            <p:cNvPicPr>
              <a:picLocks noChangeAspect="1" noChangeArrowheads="1"/>
            </p:cNvPicPr>
            <p:nvPr/>
          </p:nvPicPr>
          <p:blipFill rotWithShape="1">
            <a:blip r:embed="rId3">
              <a:extLst>
                <a:ext uri="{28A0092B-C50C-407E-A947-70E740481C1C}">
                  <a14:useLocalDpi xmlns:a14="http://schemas.microsoft.com/office/drawing/2010/main" val="0"/>
                </a:ext>
              </a:extLst>
            </a:blip>
            <a:srcRect r="32242"/>
            <a:stretch/>
          </p:blipFill>
          <p:spPr bwMode="auto">
            <a:xfrm>
              <a:off x="7224713" y="3167260"/>
              <a:ext cx="2600932" cy="1552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15400" y="3505200"/>
              <a:ext cx="910245"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841170" y="2994886"/>
            <a:ext cx="2270886" cy="1681890"/>
            <a:chOff x="4841170" y="3399498"/>
            <a:chExt cx="2270886" cy="1681890"/>
          </a:xfrm>
        </p:grpSpPr>
        <p:pic>
          <p:nvPicPr>
            <p:cNvPr id="3076" name="Picture 4" descr="http://wps.prenhall.com/wps/media/objects/3311/3390593/imag0501/AAAUAVJ0.JPG"/>
            <p:cNvPicPr>
              <a:picLocks noChangeAspect="1" noChangeArrowheads="1"/>
            </p:cNvPicPr>
            <p:nvPr/>
          </p:nvPicPr>
          <p:blipFill rotWithShape="1">
            <a:blip r:embed="rId3">
              <a:extLst>
                <a:ext uri="{28A0092B-C50C-407E-A947-70E740481C1C}">
                  <a14:useLocalDpi xmlns:a14="http://schemas.microsoft.com/office/drawing/2010/main" val="0"/>
                </a:ext>
              </a:extLst>
            </a:blip>
            <a:srcRect l="46357"/>
            <a:stretch/>
          </p:blipFill>
          <p:spPr bwMode="auto">
            <a:xfrm>
              <a:off x="5052925" y="3399498"/>
              <a:ext cx="2059131" cy="15525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41170" y="4424164"/>
              <a:ext cx="1299261" cy="657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http://lohitsascience.weebly.com/uploads/2/2/6/0/22607136/1741071_ori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4919"/>
          <a:stretch/>
        </p:blipFill>
        <p:spPr bwMode="auto">
          <a:xfrm>
            <a:off x="2646879" y="2133600"/>
            <a:ext cx="894279" cy="1188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lohitsascience.weebly.com/uploads/2/2/6/0/22607136/1741071_ori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5033873" y="2133600"/>
            <a:ext cx="991867" cy="1188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solpass.org/science4-5/energy/images/kinetic.jpg"/>
          <p:cNvPicPr>
            <a:picLocks noChangeAspect="1" noChangeArrowheads="1"/>
          </p:cNvPicPr>
          <p:nvPr/>
        </p:nvPicPr>
        <p:blipFill rotWithShape="1">
          <a:blip r:embed="rId6">
            <a:extLst>
              <a:ext uri="{28A0092B-C50C-407E-A947-70E740481C1C}">
                <a14:useLocalDpi xmlns:a14="http://schemas.microsoft.com/office/drawing/2010/main" val="0"/>
              </a:ext>
            </a:extLst>
          </a:blip>
          <a:srcRect l="47721" b="22491"/>
          <a:stretch/>
        </p:blipFill>
        <p:spPr bwMode="auto">
          <a:xfrm>
            <a:off x="4800600" y="4472442"/>
            <a:ext cx="2270048" cy="18286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solpass.org/science4-5/energy/images/kinetic.jpg"/>
          <p:cNvPicPr>
            <a:picLocks noChangeAspect="1" noChangeArrowheads="1"/>
          </p:cNvPicPr>
          <p:nvPr/>
        </p:nvPicPr>
        <p:blipFill rotWithShape="1">
          <a:blip r:embed="rId6">
            <a:extLst>
              <a:ext uri="{28A0092B-C50C-407E-A947-70E740481C1C}">
                <a14:useLocalDpi xmlns:a14="http://schemas.microsoft.com/office/drawing/2010/main" val="0"/>
              </a:ext>
            </a:extLst>
          </a:blip>
          <a:srcRect r="54242" b="22491"/>
          <a:stretch/>
        </p:blipFill>
        <p:spPr bwMode="auto">
          <a:xfrm>
            <a:off x="1066800" y="4472444"/>
            <a:ext cx="1986860" cy="182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91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48" y="304800"/>
            <a:ext cx="8481848" cy="830997"/>
          </a:xfrm>
          <a:prstGeom prst="rect">
            <a:avLst/>
          </a:prstGeom>
          <a:noFill/>
        </p:spPr>
        <p:txBody>
          <a:bodyPr wrap="square" rtlCol="0">
            <a:spAutoFit/>
          </a:bodyPr>
          <a:lstStyle/>
          <a:p>
            <a:pPr algn="ctr"/>
            <a:r>
              <a:rPr lang="en-US" sz="4800" b="1" dirty="0" smtClean="0">
                <a:solidFill>
                  <a:srgbClr val="FF0000"/>
                </a:solidFill>
                <a:latin typeface="Century Gothic" panose="020B0502020202020204" pitchFamily="34" charset="0"/>
              </a:rPr>
              <a:t>Research </a:t>
            </a:r>
            <a:r>
              <a:rPr lang="en-US" sz="3200" b="1" dirty="0" smtClean="0">
                <a:solidFill>
                  <a:srgbClr val="FF0000"/>
                </a:solidFill>
                <a:latin typeface="Century Gothic" panose="020B0502020202020204" pitchFamily="34" charset="0"/>
              </a:rPr>
              <a:t>–</a:t>
            </a:r>
            <a:r>
              <a:rPr lang="en-US" sz="4800" b="1" dirty="0" smtClean="0">
                <a:solidFill>
                  <a:srgbClr val="FF0000"/>
                </a:solidFill>
                <a:latin typeface="Century Gothic" panose="020B0502020202020204" pitchFamily="34" charset="0"/>
              </a:rPr>
              <a:t> </a:t>
            </a:r>
            <a:r>
              <a:rPr lang="en-US" sz="3200" dirty="0" smtClean="0">
                <a:solidFill>
                  <a:srgbClr val="FF0000"/>
                </a:solidFill>
                <a:latin typeface="Century Gothic" panose="020B0502020202020204" pitchFamily="34" charset="0"/>
              </a:rPr>
              <a:t>Diagram(s)/Chart(s)</a:t>
            </a:r>
            <a:endParaRPr lang="en-US" sz="3200" dirty="0">
              <a:solidFill>
                <a:srgbClr val="FF0000"/>
              </a:solidFill>
              <a:latin typeface="Century Gothic" panose="020B0502020202020204" pitchFamily="34" charset="0"/>
            </a:endParaRPr>
          </a:p>
        </p:txBody>
      </p:sp>
      <p:pic>
        <p:nvPicPr>
          <p:cNvPr id="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5943"/>
          <a:stretch/>
        </p:blipFill>
        <p:spPr bwMode="auto">
          <a:xfrm>
            <a:off x="421726" y="1789331"/>
            <a:ext cx="762000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21725" y="6236732"/>
            <a:ext cx="7620001" cy="276999"/>
          </a:xfrm>
          <a:prstGeom prst="rect">
            <a:avLst/>
          </a:prstGeom>
        </p:spPr>
        <p:txBody>
          <a:bodyPr wrap="square">
            <a:spAutoFit/>
          </a:bodyPr>
          <a:lstStyle/>
          <a:p>
            <a:r>
              <a:rPr lang="en-US" sz="1200" dirty="0" smtClean="0"/>
              <a:t>Image source:  http</a:t>
            </a:r>
            <a:r>
              <a:rPr lang="en-US" sz="1200" dirty="0"/>
              <a:t>://revisionworld.com/sites/revisionworld.com/files/imce/transferring%20energy.jpg</a:t>
            </a:r>
          </a:p>
        </p:txBody>
      </p:sp>
      <p:sp>
        <p:nvSpPr>
          <p:cNvPr id="11" name="TextBox 10"/>
          <p:cNvSpPr txBox="1"/>
          <p:nvPr/>
        </p:nvSpPr>
        <p:spPr>
          <a:xfrm>
            <a:off x="398076" y="1143000"/>
            <a:ext cx="7643649" cy="507831"/>
          </a:xfrm>
          <a:prstGeom prst="rect">
            <a:avLst/>
          </a:prstGeom>
          <a:noFill/>
        </p:spPr>
        <p:txBody>
          <a:bodyPr wrap="square" rtlCol="0" anchor="t">
            <a:spAutoFit/>
          </a:bodyPr>
          <a:lstStyle/>
          <a:p>
            <a:pPr>
              <a:lnSpc>
                <a:spcPct val="150000"/>
              </a:lnSpc>
            </a:pPr>
            <a:r>
              <a:rPr lang="en-US" dirty="0" smtClean="0"/>
              <a:t>Gravitational potential energy (GPE) and kinetic energy (KE)</a:t>
            </a:r>
            <a:endParaRPr lang="en-US" dirty="0"/>
          </a:p>
        </p:txBody>
      </p:sp>
      <p:sp>
        <p:nvSpPr>
          <p:cNvPr id="12" name="Footer Placeholder 1"/>
          <p:cNvSpPr>
            <a:spLocks noGrp="1"/>
          </p:cNvSpPr>
          <p:nvPr>
            <p:ph type="ftr" sz="quarter" idx="11"/>
          </p:nvPr>
        </p:nvSpPr>
        <p:spPr>
          <a:xfrm rot="16200000">
            <a:off x="7586910" y="3891279"/>
            <a:ext cx="2367281" cy="365760"/>
          </a:xfrm>
        </p:spPr>
        <p:txBody>
          <a:bodyPr/>
          <a:lstStyle/>
          <a:p>
            <a:pPr algn="l"/>
            <a:r>
              <a:rPr lang="en-US" dirty="0" smtClean="0"/>
              <a:t>Roller Coaster Marbles: How Much Height to Loop the Loop?</a:t>
            </a:r>
          </a:p>
          <a:p>
            <a:pPr algn="l"/>
            <a:r>
              <a:rPr lang="en-US" dirty="0" smtClean="0"/>
              <a:t>Miranda Smith / Mrs. Rivera / 5Gr</a:t>
            </a:r>
            <a:endParaRPr lang="en-US" dirty="0"/>
          </a:p>
        </p:txBody>
      </p:sp>
    </p:spTree>
    <p:extLst>
      <p:ext uri="{BB962C8B-B14F-4D97-AF65-F5344CB8AC3E}">
        <p14:creationId xmlns:p14="http://schemas.microsoft.com/office/powerpoint/2010/main" val="3189048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5476</TotalTime>
  <Words>4032</Words>
  <Application>Microsoft Office PowerPoint</Application>
  <PresentationFormat>On-screen Show (4:3)</PresentationFormat>
  <Paragraphs>517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dc:creator>
  <cp:lastModifiedBy>Rene</cp:lastModifiedBy>
  <cp:revision>162</cp:revision>
  <dcterms:created xsi:type="dcterms:W3CDTF">2014-11-15T23:04:28Z</dcterms:created>
  <dcterms:modified xsi:type="dcterms:W3CDTF">2016-02-28T22:59:52Z</dcterms:modified>
</cp:coreProperties>
</file>