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86" r:id="rId2"/>
    <p:sldId id="300" r:id="rId3"/>
    <p:sldId id="301" r:id="rId4"/>
    <p:sldId id="302" r:id="rId5"/>
    <p:sldId id="303" r:id="rId6"/>
    <p:sldId id="304" r:id="rId7"/>
    <p:sldId id="305" r:id="rId8"/>
    <p:sldId id="306" r:id="rId9"/>
    <p:sldId id="307" r:id="rId10"/>
    <p:sldId id="308" r:id="rId11"/>
    <p:sldId id="309" r:id="rId12"/>
    <p:sldId id="310" r:id="rId13"/>
    <p:sldId id="316" r:id="rId14"/>
    <p:sldId id="311" r:id="rId15"/>
    <p:sldId id="312" r:id="rId16"/>
    <p:sldId id="313" r:id="rId17"/>
    <p:sldId id="314" r:id="rId18"/>
    <p:sldId id="31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52" autoAdjust="0"/>
    <p:restoredTop sz="83359" autoAdjust="0"/>
  </p:normalViewPr>
  <p:slideViewPr>
    <p:cSldViewPr>
      <p:cViewPr>
        <p:scale>
          <a:sx n="60" d="100"/>
          <a:sy n="60"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A58044-5A7C-40BC-9796-E219C1C1AC44}" type="datetimeFigureOut">
              <a:rPr lang="en-US" smtClean="0"/>
              <a:t>2/28/2016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342C1E-78F0-46CB-A260-2E74CABF1363}" type="slidenum">
              <a:rPr lang="en-US" smtClean="0"/>
              <a:t>‹#›</a:t>
            </a:fld>
            <a:endParaRPr lang="en-US"/>
          </a:p>
        </p:txBody>
      </p:sp>
    </p:spTree>
    <p:extLst>
      <p:ext uri="{BB962C8B-B14F-4D97-AF65-F5344CB8AC3E}">
        <p14:creationId xmlns:p14="http://schemas.microsoft.com/office/powerpoint/2010/main" val="455193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Delete</a:t>
            </a:r>
            <a:r>
              <a:rPr lang="en-US" baseline="0" dirty="0" smtClean="0"/>
              <a:t> this slide after you thoroughly check your work and you are satisfied that it has been completed to the best of your abilities.</a:t>
            </a:r>
          </a:p>
          <a:p>
            <a:r>
              <a:rPr lang="en-US" baseline="0" dirty="0" smtClean="0"/>
              <a:t>HINT: It’s always a good idea to have an adult help you check your work using the rubric.</a:t>
            </a:r>
          </a:p>
          <a:p>
            <a:r>
              <a:rPr lang="en-US" baseline="0" dirty="0" smtClean="0"/>
              <a:t>Have fun! </a:t>
            </a:r>
            <a:r>
              <a:rPr lang="en-US" baseline="0" dirty="0" smtClean="0">
                <a:sym typeface="Wingdings" panose="05000000000000000000" pitchFamily="2" charset="2"/>
              </a:rPr>
              <a:t> Mrs. Rivera</a:t>
            </a:r>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1</a:t>
            </a:fld>
            <a:endParaRPr lang="en-US"/>
          </a:p>
        </p:txBody>
      </p:sp>
    </p:spTree>
    <p:extLst>
      <p:ext uri="{BB962C8B-B14F-4D97-AF65-F5344CB8AC3E}">
        <p14:creationId xmlns:p14="http://schemas.microsoft.com/office/powerpoint/2010/main" val="2911602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Hypothesis Slide</a:t>
            </a:r>
            <a:r>
              <a:rPr lang="en-US" baseline="0" dirty="0" smtClean="0"/>
              <a:t> </a:t>
            </a:r>
          </a:p>
          <a:p>
            <a:r>
              <a:rPr lang="en-US" dirty="0" smtClean="0"/>
              <a:t>HINT: Center the text and use font size between 16 - 24 and line spacing between 1.5 – 2.5 </a:t>
            </a:r>
            <a:r>
              <a:rPr lang="en-US" baseline="0" dirty="0" smtClean="0">
                <a:sym typeface="Wingdings" panose="05000000000000000000" pitchFamily="2" charset="2"/>
              </a:rPr>
              <a:t>.</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baseline="0" dirty="0" smtClean="0">
              <a:sym typeface="Wingdings" panose="05000000000000000000" pitchFamily="2" charset="2"/>
            </a:endParaRP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10</a:t>
            </a:fld>
            <a:endParaRPr lang="en-US"/>
          </a:p>
        </p:txBody>
      </p:sp>
    </p:spTree>
    <p:extLst>
      <p:ext uri="{BB962C8B-B14F-4D97-AF65-F5344CB8AC3E}">
        <p14:creationId xmlns:p14="http://schemas.microsoft.com/office/powerpoint/2010/main" val="4072995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Materials Slide</a:t>
            </a:r>
            <a:r>
              <a:rPr lang="en-US" baseline="0" dirty="0" smtClean="0"/>
              <a:t> </a:t>
            </a:r>
          </a:p>
          <a:p>
            <a:r>
              <a:rPr lang="en-US" dirty="0" smtClean="0"/>
              <a:t>HINT: Justify text to the left using “bullets” and use font size between 16 - 24 and line spacing between 1 – 2 </a:t>
            </a:r>
            <a:r>
              <a:rPr lang="en-US" baseline="0" dirty="0" smtClean="0">
                <a:sym typeface="Wingdings" panose="05000000000000000000" pitchFamily="2" charset="2"/>
              </a:rPr>
              <a:t>.</a:t>
            </a:r>
          </a:p>
          <a:p>
            <a:r>
              <a:rPr lang="en-US" baseline="0" dirty="0" smtClean="0">
                <a:sym typeface="Wingdings" panose="05000000000000000000" pitchFamily="2" charset="2"/>
              </a:rPr>
              <a:t>You may include images of the materials.</a:t>
            </a:r>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11</a:t>
            </a:fld>
            <a:endParaRPr lang="en-US"/>
          </a:p>
        </p:txBody>
      </p:sp>
    </p:spTree>
    <p:extLst>
      <p:ext uri="{BB962C8B-B14F-4D97-AF65-F5344CB8AC3E}">
        <p14:creationId xmlns:p14="http://schemas.microsoft.com/office/powerpoint/2010/main" val="1226423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Procedure Slide</a:t>
            </a:r>
            <a:r>
              <a:rPr lang="en-US" baseline="0" dirty="0" smtClean="0"/>
              <a:t>(s)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may need more than one slide </a:t>
            </a:r>
            <a:r>
              <a:rPr lang="en-US" dirty="0" smtClean="0"/>
              <a:t>depending</a:t>
            </a:r>
            <a:r>
              <a:rPr lang="en-US" baseline="0" dirty="0" smtClean="0"/>
              <a:t> on the number of steps your procedure has. </a:t>
            </a:r>
            <a:endParaRPr lang="en-US" dirty="0" smtClean="0"/>
          </a:p>
          <a:p>
            <a:r>
              <a:rPr lang="en-US" dirty="0" smtClean="0"/>
              <a:t>HINT: Justify text to the left using numbers and use font size between 12 - 18 and line spacing between 1.5 – 2 </a:t>
            </a:r>
            <a:r>
              <a:rPr lang="en-US" baseline="0" dirty="0" smtClean="0">
                <a:sym typeface="Wingdings" panose="05000000000000000000" pitchFamily="2" charset="2"/>
              </a:rPr>
              <a:t>.</a:t>
            </a:r>
          </a:p>
          <a:p>
            <a:r>
              <a:rPr lang="en-US" baseline="0" dirty="0" smtClean="0">
                <a:sym typeface="Wingdings" panose="05000000000000000000" pitchFamily="2" charset="2"/>
              </a:rPr>
              <a:t>You may include images of the steps from the procedure. If you followed the procedure exactly as it is in Science Buddies, then you can copy the procedure from the website and paste it on the slide and edit font size as needed. </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p:txBody>
      </p:sp>
      <p:sp>
        <p:nvSpPr>
          <p:cNvPr id="4" name="Slide Number Placeholder 3"/>
          <p:cNvSpPr>
            <a:spLocks noGrp="1"/>
          </p:cNvSpPr>
          <p:nvPr>
            <p:ph type="sldNum" sz="quarter" idx="10"/>
          </p:nvPr>
        </p:nvSpPr>
        <p:spPr/>
        <p:txBody>
          <a:bodyPr/>
          <a:lstStyle/>
          <a:p>
            <a:fld id="{DA342C1E-78F0-46CB-A260-2E74CABF1363}" type="slidenum">
              <a:rPr lang="en-US" smtClean="0"/>
              <a:t>12</a:t>
            </a:fld>
            <a:endParaRPr lang="en-US"/>
          </a:p>
        </p:txBody>
      </p:sp>
    </p:spTree>
    <p:extLst>
      <p:ext uri="{BB962C8B-B14F-4D97-AF65-F5344CB8AC3E}">
        <p14:creationId xmlns:p14="http://schemas.microsoft.com/office/powerpoint/2010/main" val="4072995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a:t>
            </a:r>
            <a:r>
              <a:rPr lang="en-US" baseline="0" dirty="0" smtClean="0"/>
              <a:t>– Photograph(s) </a:t>
            </a:r>
            <a:r>
              <a:rPr lang="en-US" dirty="0" smtClean="0"/>
              <a:t>Slide</a:t>
            </a:r>
            <a:r>
              <a:rPr lang="en-US" baseline="0" dirty="0" smtClean="0"/>
              <a:t>(s)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may need more than one slide </a:t>
            </a:r>
            <a:r>
              <a:rPr lang="en-US" dirty="0" smtClean="0"/>
              <a:t>depending</a:t>
            </a:r>
            <a:r>
              <a:rPr lang="en-US" baseline="0" dirty="0" smtClean="0"/>
              <a:t> on the number of photographs you took of the results (before, during, and after the experiment). </a:t>
            </a:r>
            <a:endParaRPr lang="en-US" dirty="0" smtClean="0"/>
          </a:p>
          <a:p>
            <a:pPr marL="0" indent="0">
              <a:buFontTx/>
              <a:buNone/>
            </a:pPr>
            <a:r>
              <a:rPr lang="en-US" dirty="0" smtClean="0"/>
              <a:t>HINT: Don’t forget to include</a:t>
            </a:r>
            <a:r>
              <a:rPr lang="en-US" baseline="0" dirty="0" smtClean="0"/>
              <a:t> a detailed caption for each photograph (What is being tested? Which trial number? What happened? What’s the average? And anything other observations to make the photograph relevant as data)</a:t>
            </a:r>
          </a:p>
          <a:p>
            <a:pPr marL="0" indent="0">
              <a:buFontTx/>
              <a:buNone/>
            </a:pPr>
            <a:r>
              <a:rPr lang="en-US" baseline="0" dirty="0" smtClean="0">
                <a:sym typeface="Wingdings" panose="05000000000000000000" pitchFamily="2" charset="2"/>
              </a:rPr>
              <a:t>Don’t forget to include project title, your name, teacher name and grade; at the bottom or side of the slide.</a:t>
            </a:r>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13</a:t>
            </a:fld>
            <a:endParaRPr lang="en-US"/>
          </a:p>
        </p:txBody>
      </p:sp>
    </p:spTree>
    <p:extLst>
      <p:ext uri="{BB962C8B-B14F-4D97-AF65-F5344CB8AC3E}">
        <p14:creationId xmlns:p14="http://schemas.microsoft.com/office/powerpoint/2010/main" val="4269686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a:t>
            </a:r>
            <a:r>
              <a:rPr lang="en-US" baseline="0" dirty="0" smtClean="0"/>
              <a:t>– Trial Table(s) </a:t>
            </a:r>
            <a:r>
              <a:rPr lang="en-US" dirty="0" smtClean="0"/>
              <a:t>Slide</a:t>
            </a:r>
            <a:r>
              <a:rPr lang="en-US" baseline="0" dirty="0" smtClean="0"/>
              <a:t>(s)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may need more than one slide </a:t>
            </a:r>
            <a:r>
              <a:rPr lang="en-US" dirty="0" smtClean="0"/>
              <a:t>depending</a:t>
            </a:r>
            <a:r>
              <a:rPr lang="en-US" baseline="0" dirty="0" smtClean="0"/>
              <a:t> on the number of data tables your project requires. </a:t>
            </a:r>
            <a:endParaRPr lang="en-US" dirty="0" smtClean="0"/>
          </a:p>
          <a:p>
            <a:pPr marL="0" indent="0">
              <a:buFontTx/>
              <a:buNone/>
            </a:pPr>
            <a:r>
              <a:rPr lang="en-US" dirty="0" smtClean="0"/>
              <a:t>HINT: Use</a:t>
            </a:r>
            <a:r>
              <a:rPr lang="en-US" baseline="0" dirty="0" smtClean="0"/>
              <a:t> the insert function to design a table; if you are not familiar with this feature of MS Power Point there are other ways to do this </a:t>
            </a:r>
            <a:r>
              <a:rPr lang="en-US" baseline="0" dirty="0" smtClean="0">
                <a:sym typeface="Wingdings" panose="05000000000000000000" pitchFamily="2" charset="2"/>
              </a:rPr>
              <a:t>.</a:t>
            </a:r>
          </a:p>
          <a:p>
            <a:pPr marL="171450" indent="-171450">
              <a:buFont typeface="Arial" panose="020B0604020202020204" pitchFamily="34" charset="0"/>
              <a:buChar char="•"/>
            </a:pPr>
            <a:r>
              <a:rPr lang="en-US" baseline="0" dirty="0" smtClean="0">
                <a:sym typeface="Wingdings" panose="05000000000000000000" pitchFamily="2" charset="2"/>
              </a:rPr>
              <a:t>Use graph paper and design a table by hand then take a photo and insert it onto the slide</a:t>
            </a:r>
          </a:p>
          <a:p>
            <a:pPr marL="171450" indent="-171450">
              <a:buFont typeface="Arial" panose="020B0604020202020204" pitchFamily="34" charset="0"/>
              <a:buChar char="•"/>
            </a:pPr>
            <a:r>
              <a:rPr lang="en-US" baseline="0" dirty="0" smtClean="0">
                <a:sym typeface="Wingdings" panose="05000000000000000000" pitchFamily="2" charset="2"/>
              </a:rPr>
              <a:t>Use MS Excel then copy-paste, insert, or take a screen shot</a:t>
            </a:r>
          </a:p>
          <a:p>
            <a:r>
              <a:rPr lang="en-US" baseline="0" dirty="0" smtClean="0">
                <a:sym typeface="Wingdings" panose="05000000000000000000" pitchFamily="2" charset="2"/>
              </a:rPr>
              <a:t>Don’t forget to include project title, your name, teacher name and grade; at the bottom or side of the slide.</a:t>
            </a:r>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14</a:t>
            </a:fld>
            <a:endParaRPr lang="en-US"/>
          </a:p>
        </p:txBody>
      </p:sp>
    </p:spTree>
    <p:extLst>
      <p:ext uri="{BB962C8B-B14F-4D97-AF65-F5344CB8AC3E}">
        <p14:creationId xmlns:p14="http://schemas.microsoft.com/office/powerpoint/2010/main" val="2693730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Slide</a:t>
            </a:r>
            <a:r>
              <a:rPr lang="en-US" baseline="0" dirty="0" smtClean="0"/>
              <a:t>(s) – Graph</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may need more than one slide </a:t>
            </a:r>
            <a:r>
              <a:rPr lang="en-US" dirty="0" smtClean="0"/>
              <a:t>depending</a:t>
            </a:r>
            <a:r>
              <a:rPr lang="en-US" baseline="0" dirty="0" smtClean="0"/>
              <a:t> on the number of graphs your project requires. Remember that if your data is qualitative most likely you won’t be able to display it in a graph; if this is the case, you are exempt from making a graph</a:t>
            </a:r>
            <a:endParaRPr lang="en-US" dirty="0" smtClean="0"/>
          </a:p>
          <a:p>
            <a:pPr marL="0" indent="0">
              <a:buFontTx/>
              <a:buNone/>
            </a:pPr>
            <a:r>
              <a:rPr lang="en-US" dirty="0" smtClean="0"/>
              <a:t>HINT: Use</a:t>
            </a:r>
            <a:r>
              <a:rPr lang="en-US" baseline="0" dirty="0" smtClean="0"/>
              <a:t> the insert function to design a graph; if you are not familiar with this feature of MS Power Point there are other ways to do this </a:t>
            </a:r>
            <a:r>
              <a:rPr lang="en-US" baseline="0" dirty="0" smtClean="0">
                <a:sym typeface="Wingdings" panose="05000000000000000000" pitchFamily="2" charset="2"/>
              </a:rPr>
              <a:t>.</a:t>
            </a:r>
          </a:p>
          <a:p>
            <a:pPr marL="171450" indent="-171450">
              <a:buFont typeface="Arial" panose="020B0604020202020204" pitchFamily="34" charset="0"/>
              <a:buChar char="•"/>
            </a:pPr>
            <a:r>
              <a:rPr lang="en-US" baseline="0" dirty="0" smtClean="0">
                <a:sym typeface="Wingdings" panose="05000000000000000000" pitchFamily="2" charset="2"/>
              </a:rPr>
              <a:t>Use graph paper and design a graph by hand then take a photo and insert it onto the slide</a:t>
            </a:r>
          </a:p>
          <a:p>
            <a:pPr marL="171450" indent="-171450">
              <a:buFont typeface="Arial" panose="020B0604020202020204" pitchFamily="34" charset="0"/>
              <a:buChar char="•"/>
            </a:pPr>
            <a:r>
              <a:rPr lang="en-US" baseline="0" dirty="0" smtClean="0">
                <a:sym typeface="Wingdings" panose="05000000000000000000" pitchFamily="2" charset="2"/>
              </a:rPr>
              <a:t>Use MS Excel then copy-paste, insert, or take a screen shot (watch this video to learn how to make a bar graph in excel https://www.youtube.com/watch?v=vV6WreL9wxo&amp;list=PLNRtCH97epyfwxZkqhFvcP83r7kgvaqOv&amp;index=48</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15</a:t>
            </a:fld>
            <a:endParaRPr lang="en-US"/>
          </a:p>
        </p:txBody>
      </p:sp>
    </p:spTree>
    <p:extLst>
      <p:ext uri="{BB962C8B-B14F-4D97-AF65-F5344CB8AC3E}">
        <p14:creationId xmlns:p14="http://schemas.microsoft.com/office/powerpoint/2010/main" val="2693730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Conclusion Slide(s) </a:t>
            </a:r>
          </a:p>
          <a:p>
            <a:r>
              <a:rPr lang="en-US" baseline="0" dirty="0" smtClean="0"/>
              <a:t>You may need more than one slide </a:t>
            </a:r>
            <a:r>
              <a:rPr lang="en-US" dirty="0" smtClean="0"/>
              <a:t>depending</a:t>
            </a:r>
            <a:r>
              <a:rPr lang="en-US" baseline="0" dirty="0" smtClean="0"/>
              <a:t> on the number of sentences you require to write a good conclusion. </a:t>
            </a:r>
            <a:endParaRPr lang="en-US" dirty="0" smtClean="0"/>
          </a:p>
          <a:p>
            <a:r>
              <a:rPr lang="en-US" dirty="0" smtClean="0"/>
              <a:t>HINT: Justify the text to the left and use font size between 16 - 24 and line spacing between 1.5 – 2.5 </a:t>
            </a:r>
            <a:r>
              <a:rPr lang="en-US" baseline="0" dirty="0" smtClean="0">
                <a:sym typeface="Wingdings" panose="05000000000000000000" pitchFamily="2" charset="2"/>
              </a:rPr>
              <a:t> </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p:txBody>
      </p:sp>
      <p:sp>
        <p:nvSpPr>
          <p:cNvPr id="4" name="Slide Number Placeholder 3"/>
          <p:cNvSpPr>
            <a:spLocks noGrp="1"/>
          </p:cNvSpPr>
          <p:nvPr>
            <p:ph type="sldNum" sz="quarter" idx="10"/>
          </p:nvPr>
        </p:nvSpPr>
        <p:spPr/>
        <p:txBody>
          <a:bodyPr/>
          <a:lstStyle/>
          <a:p>
            <a:fld id="{DA342C1E-78F0-46CB-A260-2E74CABF1363}" type="slidenum">
              <a:rPr lang="en-US" smtClean="0"/>
              <a:t>16</a:t>
            </a:fld>
            <a:endParaRPr lang="en-US"/>
          </a:p>
        </p:txBody>
      </p:sp>
    </p:spTree>
    <p:extLst>
      <p:ext uri="{BB962C8B-B14F-4D97-AF65-F5344CB8AC3E}">
        <p14:creationId xmlns:p14="http://schemas.microsoft.com/office/powerpoint/2010/main" val="4072995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Application Slide </a:t>
            </a:r>
            <a:r>
              <a:rPr lang="en-US" baseline="0" dirty="0" smtClean="0"/>
              <a:t>(optional – if included you can earn up to 5 additional points) </a:t>
            </a:r>
          </a:p>
          <a:p>
            <a:r>
              <a:rPr lang="en-US" dirty="0" smtClean="0"/>
              <a:t>HINT: Justify the text to the left and use font size between 16 - 24 and line spacing between 1.5 – 2.5 </a:t>
            </a:r>
            <a:r>
              <a:rPr lang="en-US" baseline="0" dirty="0" smtClean="0">
                <a:sym typeface="Wingdings" panose="05000000000000000000" pitchFamily="2" charset="2"/>
              </a:rPr>
              <a:t> </a:t>
            </a:r>
          </a:p>
          <a:p>
            <a:r>
              <a:rPr lang="en-US" baseline="0" dirty="0" smtClean="0">
                <a:sym typeface="Wingdings" panose="05000000000000000000" pitchFamily="2" charset="2"/>
              </a:rPr>
              <a:t>You may insert images that show examples of applications for your project.</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17</a:t>
            </a:fld>
            <a:endParaRPr lang="en-US"/>
          </a:p>
        </p:txBody>
      </p:sp>
    </p:spTree>
    <p:extLst>
      <p:ext uri="{BB962C8B-B14F-4D97-AF65-F5344CB8AC3E}">
        <p14:creationId xmlns:p14="http://schemas.microsoft.com/office/powerpoint/2010/main" val="4072995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End Slide (optional)</a:t>
            </a:r>
          </a:p>
          <a:p>
            <a:r>
              <a:rPr lang="en-US" dirty="0" smtClean="0"/>
              <a:t>Have some fun creating an interesting ending to your slide show.</a:t>
            </a:r>
          </a:p>
          <a:p>
            <a:r>
              <a:rPr lang="en-US" dirty="0" smtClean="0"/>
              <a:t>HINT: For</a:t>
            </a:r>
            <a:r>
              <a:rPr lang="en-US" baseline="0" dirty="0" smtClean="0"/>
              <a:t> the end slide you may insert an image and choose the font size </a:t>
            </a:r>
            <a:r>
              <a:rPr lang="en-US" baseline="0" dirty="0" smtClean="0">
                <a:sym typeface="Wingdings" panose="05000000000000000000" pitchFamily="2" charset="2"/>
              </a:rPr>
              <a:t></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18</a:t>
            </a:fld>
            <a:endParaRPr lang="en-US"/>
          </a:p>
        </p:txBody>
      </p:sp>
    </p:spTree>
    <p:extLst>
      <p:ext uri="{BB962C8B-B14F-4D97-AF65-F5344CB8AC3E}">
        <p14:creationId xmlns:p14="http://schemas.microsoft.com/office/powerpoint/2010/main" val="478154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Project Title</a:t>
            </a:r>
            <a:r>
              <a:rPr lang="en-US" baseline="0" dirty="0" smtClean="0"/>
              <a:t> Slide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OPTION 1- </a:t>
            </a:r>
            <a:r>
              <a:rPr lang="en-US" dirty="0" smtClean="0"/>
              <a:t>For</a:t>
            </a:r>
            <a:r>
              <a:rPr lang="en-US" baseline="0" dirty="0" smtClean="0"/>
              <a:t> the 1</a:t>
            </a:r>
            <a:r>
              <a:rPr lang="en-US" baseline="30000" dirty="0" smtClean="0"/>
              <a:t>st</a:t>
            </a:r>
            <a:r>
              <a:rPr lang="en-US" baseline="0" dirty="0" smtClean="0"/>
              <a:t> slide you may insert an image as the background. You may choose the font size for the title </a:t>
            </a:r>
            <a:r>
              <a:rPr lang="en-US" baseline="0" dirty="0" smtClean="0">
                <a:sym typeface="Wingdings" panose="05000000000000000000" pitchFamily="2" charset="2"/>
              </a:rPr>
              <a:t></a:t>
            </a:r>
          </a:p>
          <a:p>
            <a:r>
              <a:rPr lang="en-US" baseline="0" dirty="0" smtClean="0"/>
              <a:t>OPTION 2 - </a:t>
            </a:r>
            <a:r>
              <a:rPr lang="en-US" dirty="0" smtClean="0"/>
              <a:t>For</a:t>
            </a:r>
            <a:r>
              <a:rPr lang="en-US" baseline="0" dirty="0" smtClean="0"/>
              <a:t> the 1</a:t>
            </a:r>
            <a:r>
              <a:rPr lang="en-US" baseline="30000" dirty="0" smtClean="0"/>
              <a:t>st</a:t>
            </a:r>
            <a:r>
              <a:rPr lang="en-US" baseline="0" dirty="0" smtClean="0"/>
              <a:t> slide you may insert an image over the background. You may choose the font size for the title </a:t>
            </a:r>
            <a:r>
              <a:rPr lang="en-US" baseline="0" dirty="0" smtClean="0">
                <a:sym typeface="Wingdings" panose="05000000000000000000" pitchFamily="2" charset="2"/>
              </a:rPr>
              <a:t></a:t>
            </a:r>
          </a:p>
          <a:p>
            <a:r>
              <a:rPr lang="en-US" baseline="0" dirty="0" smtClean="0">
                <a:sym typeface="Wingdings" panose="05000000000000000000" pitchFamily="2" charset="2"/>
              </a:rPr>
              <a:t>Don’t forget to include your name, teacher name and due date for your project.</a:t>
            </a:r>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2</a:t>
            </a:fld>
            <a:endParaRPr lang="en-US"/>
          </a:p>
        </p:txBody>
      </p:sp>
    </p:spTree>
    <p:extLst>
      <p:ext uri="{BB962C8B-B14F-4D97-AF65-F5344CB8AC3E}">
        <p14:creationId xmlns:p14="http://schemas.microsoft.com/office/powerpoint/2010/main" val="269373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Testable Question Slide</a:t>
            </a:r>
          </a:p>
          <a:p>
            <a:r>
              <a:rPr lang="en-US" dirty="0" smtClean="0"/>
              <a:t>HINT: Center the text and use font size between 16 – 24 </a:t>
            </a:r>
            <a:r>
              <a:rPr lang="en-US" baseline="0" dirty="0" smtClean="0"/>
              <a:t> </a:t>
            </a:r>
            <a:r>
              <a:rPr lang="en-US" dirty="0" smtClean="0"/>
              <a:t>and line spacing between 1.5 – 2.5 </a:t>
            </a:r>
            <a:r>
              <a:rPr lang="en-US" baseline="0" dirty="0" smtClean="0">
                <a:sym typeface="Wingdings" panose="05000000000000000000" pitchFamily="2" charset="2"/>
              </a:rPr>
              <a:t> </a:t>
            </a:r>
          </a:p>
          <a:p>
            <a:r>
              <a:rPr lang="en-US" baseline="0" dirty="0" smtClean="0">
                <a:sym typeface="Wingdings" panose="05000000000000000000" pitchFamily="2" charset="2"/>
              </a:rPr>
              <a:t>You may insert an image over the background.</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3</a:t>
            </a:fld>
            <a:endParaRPr lang="en-US"/>
          </a:p>
        </p:txBody>
      </p:sp>
    </p:spTree>
    <p:extLst>
      <p:ext uri="{BB962C8B-B14F-4D97-AF65-F5344CB8AC3E}">
        <p14:creationId xmlns:p14="http://schemas.microsoft.com/office/powerpoint/2010/main" val="407299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 Vocabulary Slide(s) </a:t>
            </a:r>
          </a:p>
          <a:p>
            <a:r>
              <a:rPr lang="en-US" baseline="0" dirty="0" smtClean="0"/>
              <a:t>You may need more than one slide </a:t>
            </a:r>
            <a:r>
              <a:rPr lang="en-US" dirty="0" smtClean="0"/>
              <a:t>depending</a:t>
            </a:r>
            <a:r>
              <a:rPr lang="en-US" baseline="0" dirty="0" smtClean="0"/>
              <a:t> on the number of terms your project has. </a:t>
            </a:r>
            <a:endParaRPr lang="en-US" dirty="0" smtClean="0"/>
          </a:p>
          <a:p>
            <a:r>
              <a:rPr lang="en-US" dirty="0" smtClean="0"/>
              <a:t>HINT: Justify the text to the left and use size between 16 - 24 and line spacing between 1.5 – 2.5 </a:t>
            </a:r>
            <a:r>
              <a:rPr lang="en-US" baseline="0" dirty="0" smtClean="0">
                <a:sym typeface="Wingdings" panose="05000000000000000000" pitchFamily="2" charset="2"/>
              </a:rPr>
              <a:t> </a:t>
            </a:r>
          </a:p>
          <a:p>
            <a:r>
              <a:rPr lang="en-US" baseline="0" dirty="0" smtClean="0">
                <a:sym typeface="Wingdings" panose="05000000000000000000" pitchFamily="2" charset="2"/>
              </a:rPr>
              <a:t>You may insert images that show examples of the terms.</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baseline="0" dirty="0" smtClean="0">
              <a:sym typeface="Wingdings" panose="05000000000000000000" pitchFamily="2" charset="2"/>
            </a:endParaRP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4</a:t>
            </a:fld>
            <a:endParaRPr lang="en-US"/>
          </a:p>
        </p:txBody>
      </p:sp>
    </p:spTree>
    <p:extLst>
      <p:ext uri="{BB962C8B-B14F-4D97-AF65-F5344CB8AC3E}">
        <p14:creationId xmlns:p14="http://schemas.microsoft.com/office/powerpoint/2010/main" val="4072995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 Q&amp;A Slide(s) </a:t>
            </a:r>
          </a:p>
          <a:p>
            <a:r>
              <a:rPr lang="en-US" baseline="0" dirty="0" smtClean="0"/>
              <a:t>You may need more than one slide </a:t>
            </a:r>
            <a:r>
              <a:rPr lang="en-US" dirty="0" smtClean="0"/>
              <a:t>depending</a:t>
            </a:r>
            <a:r>
              <a:rPr lang="en-US" baseline="0" dirty="0" smtClean="0"/>
              <a:t> on the number of questions your project has. </a:t>
            </a:r>
            <a:endParaRPr lang="en-US" dirty="0" smtClean="0"/>
          </a:p>
          <a:p>
            <a:r>
              <a:rPr lang="en-US" dirty="0" smtClean="0"/>
              <a:t>HINT: Justify the text to the left and use font size between 16 - 24 and line spacing between 1.5 – 2.5 </a:t>
            </a:r>
            <a:r>
              <a:rPr lang="en-US" baseline="0" dirty="0" smtClean="0">
                <a:sym typeface="Wingdings" panose="05000000000000000000" pitchFamily="2" charset="2"/>
              </a:rPr>
              <a:t> </a:t>
            </a:r>
          </a:p>
          <a:p>
            <a:r>
              <a:rPr lang="en-US" baseline="0" dirty="0" smtClean="0">
                <a:sym typeface="Wingdings" panose="05000000000000000000" pitchFamily="2" charset="2"/>
              </a:rPr>
              <a:t>You may insert images that show examples of the answers.</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5</a:t>
            </a:fld>
            <a:endParaRPr lang="en-US"/>
          </a:p>
        </p:txBody>
      </p:sp>
    </p:spTree>
    <p:extLst>
      <p:ext uri="{BB962C8B-B14F-4D97-AF65-F5344CB8AC3E}">
        <p14:creationId xmlns:p14="http://schemas.microsoft.com/office/powerpoint/2010/main" val="4072995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Diagram(s) and/or Chart(s) Slide(s)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is a diagram? A</a:t>
            </a:r>
            <a:r>
              <a:rPr lang="en-US" sz="1200" b="0" i="0" kern="1200" dirty="0" smtClean="0">
                <a:solidFill>
                  <a:schemeClr val="tx1"/>
                </a:solidFill>
                <a:effectLst/>
                <a:latin typeface="+mn-lt"/>
                <a:ea typeface="+mn-ea"/>
                <a:cs typeface="+mn-cs"/>
              </a:rPr>
              <a:t> simplified drawing showing the appearance, structure, or workings of something; a schematic representation.</a:t>
            </a:r>
          </a:p>
          <a:p>
            <a:r>
              <a:rPr lang="en-US" dirty="0" smtClean="0"/>
              <a:t>What is a chart? I</a:t>
            </a:r>
            <a:r>
              <a:rPr lang="en-US" sz="1200" b="0" i="0" kern="1200" dirty="0" smtClean="0">
                <a:solidFill>
                  <a:schemeClr val="tx1"/>
                </a:solidFill>
                <a:effectLst/>
                <a:latin typeface="+mn-lt"/>
                <a:ea typeface="+mn-ea"/>
                <a:cs typeface="+mn-cs"/>
              </a:rPr>
              <a:t>nformation in the form of a table, graph, or diagram</a:t>
            </a:r>
          </a:p>
          <a:p>
            <a:r>
              <a:rPr lang="en-US" baseline="0" dirty="0" smtClean="0"/>
              <a:t>You may need more than one slide </a:t>
            </a:r>
            <a:r>
              <a:rPr lang="en-US" dirty="0" smtClean="0"/>
              <a:t>depending</a:t>
            </a:r>
            <a:r>
              <a:rPr lang="en-US" baseline="0" dirty="0" smtClean="0"/>
              <a:t> on the number of diagrams and/or charts you find helpful to include in your research. </a:t>
            </a:r>
            <a:endParaRPr lang="en-US" dirty="0" smtClean="0"/>
          </a:p>
          <a:p>
            <a:r>
              <a:rPr lang="en-US" dirty="0" smtClean="0"/>
              <a:t>HINT: Justify the text to the left and use font size between 16 and 24 </a:t>
            </a:r>
            <a:r>
              <a:rPr lang="en-US" baseline="0" dirty="0" smtClean="0">
                <a:sym typeface="Wingdings" panose="05000000000000000000" pitchFamily="2" charset="2"/>
              </a:rPr>
              <a:t> You may insert images of diagrams and/or charts.</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6</a:t>
            </a:fld>
            <a:endParaRPr lang="en-US"/>
          </a:p>
        </p:txBody>
      </p:sp>
    </p:spTree>
    <p:extLst>
      <p:ext uri="{BB962C8B-B14F-4D97-AF65-F5344CB8AC3E}">
        <p14:creationId xmlns:p14="http://schemas.microsoft.com/office/powerpoint/2010/main" val="2693730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Bibliography Slide(s) </a:t>
            </a:r>
          </a:p>
          <a:p>
            <a:r>
              <a:rPr lang="en-US" dirty="0" smtClean="0"/>
              <a:t>What is a bibliography? </a:t>
            </a:r>
            <a:r>
              <a:rPr lang="en-US" sz="1200" b="0" i="0" kern="1200" dirty="0" smtClean="0">
                <a:solidFill>
                  <a:schemeClr val="tx1"/>
                </a:solidFill>
                <a:effectLst/>
                <a:latin typeface="+mn-lt"/>
                <a:ea typeface="+mn-ea"/>
                <a:cs typeface="+mn-cs"/>
              </a:rPr>
              <a:t>A list of the written sources of information use to complete research on a subject.</a:t>
            </a:r>
          </a:p>
          <a:p>
            <a:r>
              <a:rPr lang="en-US" baseline="0" dirty="0" smtClean="0"/>
              <a:t>You need to list 3 or more sources of information. Use the familiar box configuration and fill in the applicable spaces or type it as it is shown in Science Buddies. </a:t>
            </a:r>
          </a:p>
          <a:p>
            <a:r>
              <a:rPr lang="en-US" baseline="0" dirty="0" smtClean="0"/>
              <a:t>You may need more than one slide </a:t>
            </a:r>
            <a:r>
              <a:rPr lang="en-US" dirty="0" smtClean="0"/>
              <a:t>depending</a:t>
            </a:r>
            <a:r>
              <a:rPr lang="en-US" baseline="0" dirty="0" smtClean="0"/>
              <a:t> on the number of sources you list and/or the format you use to list the sources.</a:t>
            </a:r>
            <a:endParaRPr lang="en-US" dirty="0" smtClean="0"/>
          </a:p>
          <a:p>
            <a:r>
              <a:rPr lang="en-US" dirty="0" smtClean="0"/>
              <a:t>HINT: With</a:t>
            </a:r>
            <a:r>
              <a:rPr lang="en-US" baseline="0" dirty="0" smtClean="0"/>
              <a:t> adult help you can use a bibliography generator such as http://www.easybib.com/ then copy and paste the citation to the slide.</a:t>
            </a:r>
            <a:endParaRPr lang="en-US" baseline="0" dirty="0" smtClean="0">
              <a:sym typeface="Wingdings" panose="05000000000000000000" pitchFamily="2" charset="2"/>
            </a:endParaRP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7</a:t>
            </a:fld>
            <a:endParaRPr lang="en-US"/>
          </a:p>
        </p:txBody>
      </p:sp>
    </p:spTree>
    <p:extLst>
      <p:ext uri="{BB962C8B-B14F-4D97-AF65-F5344CB8AC3E}">
        <p14:creationId xmlns:p14="http://schemas.microsoft.com/office/powerpoint/2010/main" val="2693730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Research Bibliography Slide(s) </a:t>
            </a:r>
            <a:endParaRPr lang="en-US" dirty="0" smtClean="0"/>
          </a:p>
          <a:p>
            <a:r>
              <a:rPr lang="en-US" dirty="0" smtClean="0"/>
              <a:t>What is a bibliography? </a:t>
            </a:r>
            <a:r>
              <a:rPr lang="en-US" sz="1200" b="0" i="0" kern="1200" dirty="0" smtClean="0">
                <a:solidFill>
                  <a:schemeClr val="tx1"/>
                </a:solidFill>
                <a:effectLst/>
                <a:latin typeface="+mn-lt"/>
                <a:ea typeface="+mn-ea"/>
                <a:cs typeface="+mn-cs"/>
              </a:rPr>
              <a:t>A list of the written sources of information use to complete research on a subject.</a:t>
            </a:r>
          </a:p>
          <a:p>
            <a:r>
              <a:rPr lang="en-US" baseline="0" dirty="0" smtClean="0"/>
              <a:t>You need to list 3 or more sources of information. Use the familiar box configuration and fill in the applicable spaces or type it as it is shown in Science Buddies. </a:t>
            </a:r>
          </a:p>
          <a:p>
            <a:r>
              <a:rPr lang="en-US" baseline="0" dirty="0" smtClean="0"/>
              <a:t>You may need more than one slide </a:t>
            </a:r>
            <a:r>
              <a:rPr lang="en-US" dirty="0" smtClean="0"/>
              <a:t>depending</a:t>
            </a:r>
            <a:r>
              <a:rPr lang="en-US" baseline="0" dirty="0" smtClean="0"/>
              <a:t> on the number of sources you list and/or the format you use to list the sources.</a:t>
            </a:r>
            <a:endParaRPr lang="en-US" dirty="0" smtClean="0"/>
          </a:p>
          <a:p>
            <a:r>
              <a:rPr lang="en-US" dirty="0" smtClean="0"/>
              <a:t>HINT: With</a:t>
            </a:r>
            <a:r>
              <a:rPr lang="en-US" baseline="0" dirty="0" smtClean="0"/>
              <a:t> adult help you can use a bibliography generator such as http://www.easybib.com/ then copy and paste the citation to the slide.</a:t>
            </a:r>
            <a:endParaRPr lang="en-US" baseline="0" dirty="0" smtClean="0">
              <a:sym typeface="Wingdings" panose="05000000000000000000" pitchFamily="2" charset="2"/>
            </a:endParaRP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8</a:t>
            </a:fld>
            <a:endParaRPr lang="en-US"/>
          </a:p>
        </p:txBody>
      </p:sp>
    </p:spTree>
    <p:extLst>
      <p:ext uri="{BB962C8B-B14F-4D97-AF65-F5344CB8AC3E}">
        <p14:creationId xmlns:p14="http://schemas.microsoft.com/office/powerpoint/2010/main" val="2693730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Variables Slide</a:t>
            </a:r>
            <a:r>
              <a:rPr lang="en-US" baseline="0" dirty="0" smtClean="0"/>
              <a:t> (optional – if included you can earn up to 5 additional points) </a:t>
            </a:r>
          </a:p>
          <a:p>
            <a:r>
              <a:rPr lang="en-US" dirty="0" smtClean="0"/>
              <a:t>HINT: Justify the text to the left using bullets and use font size between 16 and 24 </a:t>
            </a:r>
            <a:r>
              <a:rPr lang="en-US" baseline="0" dirty="0" smtClean="0">
                <a:sym typeface="Wingdings" panose="05000000000000000000" pitchFamily="2" charset="2"/>
              </a:rPr>
              <a:t>.</a:t>
            </a:r>
          </a:p>
          <a:p>
            <a:r>
              <a:rPr lang="en-US" baseline="0" dirty="0" smtClean="0">
                <a:sym typeface="Wingdings" panose="05000000000000000000" pitchFamily="2" charset="2"/>
              </a:rPr>
              <a:t>Don’t forget to include project title, your name, teacher name and grade; at the bottom or side of the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DA342C1E-78F0-46CB-A260-2E74CABF1363}" type="slidenum">
              <a:rPr lang="en-US" smtClean="0"/>
              <a:t>9</a:t>
            </a:fld>
            <a:endParaRPr lang="en-US"/>
          </a:p>
        </p:txBody>
      </p:sp>
    </p:spTree>
    <p:extLst>
      <p:ext uri="{BB962C8B-B14F-4D97-AF65-F5344CB8AC3E}">
        <p14:creationId xmlns:p14="http://schemas.microsoft.com/office/powerpoint/2010/main" val="269373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March 2, 2015</a:t>
            </a:r>
            <a:endParaRPr lang="en-US"/>
          </a:p>
        </p:txBody>
      </p:sp>
      <p:sp>
        <p:nvSpPr>
          <p:cNvPr id="5" name="Footer Placeholder 4"/>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6" name="Slide Number Placeholder 5"/>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 2015</a:t>
            </a:r>
            <a:endParaRPr lang="en-US"/>
          </a:p>
        </p:txBody>
      </p:sp>
      <p:sp>
        <p:nvSpPr>
          <p:cNvPr id="5" name="Footer Placeholder 4"/>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6" name="Slide Number Placeholder 5"/>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 2015</a:t>
            </a:r>
            <a:endParaRPr lang="en-US"/>
          </a:p>
        </p:txBody>
      </p:sp>
      <p:sp>
        <p:nvSpPr>
          <p:cNvPr id="5" name="Footer Placeholder 4"/>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6" name="Slide Number Placeholder 5"/>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 2015</a:t>
            </a:r>
            <a:endParaRPr lang="en-US"/>
          </a:p>
        </p:txBody>
      </p:sp>
      <p:sp>
        <p:nvSpPr>
          <p:cNvPr id="5" name="Footer Placeholder 4"/>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6" name="Slide Number Placeholder 5"/>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 2015</a:t>
            </a:r>
            <a:endParaRPr lang="en-US"/>
          </a:p>
        </p:txBody>
      </p:sp>
      <p:sp>
        <p:nvSpPr>
          <p:cNvPr id="5" name="Footer Placeholder 4"/>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6" name="Slide Number Placeholder 5"/>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March 2, 2015</a:t>
            </a:r>
            <a:endParaRPr lang="en-US"/>
          </a:p>
        </p:txBody>
      </p:sp>
      <p:sp>
        <p:nvSpPr>
          <p:cNvPr id="6" name="Footer Placeholder 5"/>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7" name="Slide Number Placeholder 6"/>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 2015</a:t>
            </a:r>
            <a:endParaRPr lang="en-US"/>
          </a:p>
        </p:txBody>
      </p:sp>
      <p:sp>
        <p:nvSpPr>
          <p:cNvPr id="8" name="Footer Placeholder 7"/>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9" name="Slide Number Placeholder 8"/>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 2015</a:t>
            </a:r>
            <a:endParaRPr lang="en-US"/>
          </a:p>
        </p:txBody>
      </p:sp>
      <p:sp>
        <p:nvSpPr>
          <p:cNvPr id="4" name="Footer Placeholder 3"/>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5" name="Slide Number Placeholder 4"/>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 2015</a:t>
            </a:r>
            <a:endParaRPr lang="en-US"/>
          </a:p>
        </p:txBody>
      </p:sp>
      <p:sp>
        <p:nvSpPr>
          <p:cNvPr id="3" name="Footer Placeholder 2"/>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4" name="Slide Number Placeholder 3"/>
          <p:cNvSpPr>
            <a:spLocks noGrp="1"/>
          </p:cNvSpPr>
          <p:nvPr>
            <p:ph type="sldNum" sz="quarter" idx="12"/>
          </p:nvPr>
        </p:nvSpPr>
        <p:spPr/>
        <p:txBody>
          <a:bodyPr/>
          <a:lstStyle/>
          <a:p>
            <a:fld id="{D2DD2677-2B78-49CE-B33D-881DC39C207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 2015</a:t>
            </a:r>
            <a:endParaRPr lang="en-US"/>
          </a:p>
        </p:txBody>
      </p:sp>
      <p:sp>
        <p:nvSpPr>
          <p:cNvPr id="6" name="Footer Placeholder 5"/>
          <p:cNvSpPr>
            <a:spLocks noGrp="1"/>
          </p:cNvSpPr>
          <p:nvPr>
            <p:ph type="ftr" sz="quarter" idx="11"/>
          </p:nvPr>
        </p:nvSpPr>
        <p:spPr/>
        <p:txBody>
          <a:bodyPr/>
          <a:lstStyle/>
          <a:p>
            <a:r>
              <a:rPr lang="en-US" smtClean="0"/>
              <a:t>Roller Coaster Marbles: How Much Height to Loop the Loop? / Sara Miranda / Mrs. Rivera / 5Gr</a:t>
            </a:r>
            <a:endParaRPr lang="en-US"/>
          </a:p>
        </p:txBody>
      </p:sp>
      <p:sp>
        <p:nvSpPr>
          <p:cNvPr id="7" name="Slide Number Placeholder 6"/>
          <p:cNvSpPr>
            <a:spLocks noGrp="1"/>
          </p:cNvSpPr>
          <p:nvPr>
            <p:ph type="sldNum" sz="quarter" idx="12"/>
          </p:nvPr>
        </p:nvSpPr>
        <p:spPr/>
        <p:txBody>
          <a:bodyPr/>
          <a:lstStyle/>
          <a:p>
            <a:fld id="{D2DD2677-2B78-49CE-B33D-881DC39C207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r>
              <a:rPr lang="en-US" smtClean="0"/>
              <a:t>March 2, 2015</a:t>
            </a:r>
            <a:endParaRPr lang="en-US"/>
          </a:p>
        </p:txBody>
      </p:sp>
      <p:sp>
        <p:nvSpPr>
          <p:cNvPr id="9" name="Slide Number Placeholder 8"/>
          <p:cNvSpPr>
            <a:spLocks noGrp="1"/>
          </p:cNvSpPr>
          <p:nvPr>
            <p:ph type="sldNum" sz="quarter" idx="11"/>
          </p:nvPr>
        </p:nvSpPr>
        <p:spPr/>
        <p:txBody>
          <a:bodyPr/>
          <a:lstStyle/>
          <a:p>
            <a:fld id="{D2DD2677-2B78-49CE-B33D-881DC39C207A}" type="slidenum">
              <a:rPr lang="en-US" smtClean="0"/>
              <a:t>‹#›</a:t>
            </a:fld>
            <a:endParaRPr lang="en-US"/>
          </a:p>
        </p:txBody>
      </p:sp>
      <p:sp>
        <p:nvSpPr>
          <p:cNvPr id="10" name="Footer Placeholder 9"/>
          <p:cNvSpPr>
            <a:spLocks noGrp="1"/>
          </p:cNvSpPr>
          <p:nvPr>
            <p:ph type="ftr" sz="quarter" idx="12"/>
          </p:nvPr>
        </p:nvSpPr>
        <p:spPr/>
        <p:txBody>
          <a:bodyPr/>
          <a:lstStyle/>
          <a:p>
            <a:r>
              <a:rPr lang="en-US" smtClean="0"/>
              <a:t>Roller Coaster Marbles: How Much Height to Loop the Loop? / Sara Miranda / Mrs. Rivera / 5Gr</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2DD2677-2B78-49CE-B33D-881DC39C207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smtClean="0"/>
              <a:t>Roller Coaster Marbles: How Much Height to Loop the Loop? / Sara Miranda / Mrs. Rivera / 5Gr</a:t>
            </a: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r>
              <a:rPr lang="en-US" smtClean="0"/>
              <a:t>March 2, 2015</a:t>
            </a: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381000" y="152400"/>
            <a:ext cx="7696200" cy="6740307"/>
          </a:xfrm>
          <a:prstGeom prst="rect">
            <a:avLst/>
          </a:prstGeom>
          <a:noFill/>
        </p:spPr>
        <p:txBody>
          <a:bodyPr wrap="square" rtlCol="0">
            <a:spAutoFit/>
          </a:bodyPr>
          <a:lstStyle/>
          <a:p>
            <a:r>
              <a:rPr lang="en-US" sz="2800" b="1" dirty="0" smtClean="0"/>
              <a:t>Power Point Slide </a:t>
            </a:r>
            <a:r>
              <a:rPr lang="en-US" sz="2800" b="1" dirty="0" smtClean="0"/>
              <a:t>Show GUIDELINES</a:t>
            </a:r>
          </a:p>
          <a:p>
            <a:r>
              <a:rPr lang="en-US" sz="2800" b="1" dirty="0">
                <a:solidFill>
                  <a:srgbClr val="FF0000"/>
                </a:solidFill>
              </a:rPr>
              <a:t>See teacher </a:t>
            </a:r>
            <a:r>
              <a:rPr lang="en-US" sz="2800" b="1" dirty="0" smtClean="0">
                <a:solidFill>
                  <a:srgbClr val="FF0000"/>
                </a:solidFill>
              </a:rPr>
              <a:t>example CLICK HERE</a:t>
            </a:r>
            <a:endParaRPr lang="en-US" sz="2800" b="1" dirty="0" smtClean="0"/>
          </a:p>
          <a:p>
            <a:endParaRPr lang="en-US" sz="2800" b="1" dirty="0" smtClean="0"/>
          </a:p>
          <a:p>
            <a:endParaRPr lang="en-US" sz="2800" b="1" dirty="0"/>
          </a:p>
          <a:p>
            <a:endParaRPr lang="en-US" sz="2800" b="1" dirty="0" smtClean="0"/>
          </a:p>
          <a:p>
            <a:endParaRPr lang="en-US" sz="2800" b="1" dirty="0" smtClean="0"/>
          </a:p>
          <a:p>
            <a:endParaRPr lang="en-US" sz="4000" b="1" dirty="0"/>
          </a:p>
          <a:p>
            <a:endParaRPr lang="en-US" sz="4000" b="1" dirty="0" smtClean="0"/>
          </a:p>
          <a:p>
            <a:endParaRPr lang="en-US" sz="4000" b="1" dirty="0"/>
          </a:p>
          <a:p>
            <a:endParaRPr lang="en-US" sz="4000" b="1" dirty="0" smtClean="0"/>
          </a:p>
          <a:p>
            <a:endParaRPr lang="en-US" sz="4000" b="1" dirty="0"/>
          </a:p>
          <a:p>
            <a:endParaRPr lang="en-US" sz="4000" b="1" dirty="0" smtClean="0"/>
          </a:p>
          <a:p>
            <a:r>
              <a:rPr lang="en-US" sz="2400" b="1" i="1" u="sng" dirty="0" smtClean="0">
                <a:solidFill>
                  <a:srgbClr val="FF0000"/>
                </a:solidFill>
              </a:rPr>
              <a:t>Delete </a:t>
            </a:r>
            <a:r>
              <a:rPr lang="en-US" sz="2400" b="1" i="1" u="sng" dirty="0" smtClean="0">
                <a:solidFill>
                  <a:srgbClr val="FF0000"/>
                </a:solidFill>
              </a:rPr>
              <a:t>this slide after you complete your slide show</a:t>
            </a:r>
            <a:endParaRPr lang="en-US" sz="2400" b="1" i="1" u="sng" dirty="0">
              <a:solidFill>
                <a:srgbClr val="FF0000"/>
              </a:solidFill>
            </a:endParaRPr>
          </a:p>
        </p:txBody>
      </p:sp>
      <p:sp>
        <p:nvSpPr>
          <p:cNvPr id="5" name="TextBox 4"/>
          <p:cNvSpPr txBox="1"/>
          <p:nvPr/>
        </p:nvSpPr>
        <p:spPr>
          <a:xfrm>
            <a:off x="685800" y="1318022"/>
            <a:ext cx="7467600" cy="5539978"/>
          </a:xfrm>
          <a:prstGeom prst="rect">
            <a:avLst/>
          </a:prstGeom>
          <a:noFill/>
        </p:spPr>
        <p:txBody>
          <a:bodyPr wrap="square" rtlCol="0">
            <a:spAutoFit/>
          </a:bodyPr>
          <a:lstStyle/>
          <a:p>
            <a:pPr marL="285750" indent="-285750">
              <a:buFont typeface="Wingdings" panose="05000000000000000000" pitchFamily="2" charset="2"/>
              <a:buChar char="§"/>
            </a:pPr>
            <a:r>
              <a:rPr lang="en-US" sz="2400" b="1" dirty="0" smtClean="0"/>
              <a:t>Choose a pleasant background </a:t>
            </a:r>
          </a:p>
          <a:p>
            <a:r>
              <a:rPr lang="en-US" sz="2400" b="1" dirty="0"/>
              <a:t> </a:t>
            </a:r>
            <a:r>
              <a:rPr lang="en-US" sz="2400" b="1" dirty="0" smtClean="0"/>
              <a:t>   </a:t>
            </a:r>
            <a:r>
              <a:rPr lang="en-US" dirty="0" smtClean="0"/>
              <a:t>(same color for all slides)  located in the DESIGN tab / Format Background</a:t>
            </a:r>
          </a:p>
          <a:p>
            <a:pPr marL="285750" indent="-285750">
              <a:buFont typeface="Wingdings" panose="05000000000000000000" pitchFamily="2" charset="2"/>
              <a:buChar char="§"/>
            </a:pPr>
            <a:r>
              <a:rPr lang="en-US" sz="2400" b="1" dirty="0" smtClean="0"/>
              <a:t>Choose a clear and easy to read font</a:t>
            </a:r>
            <a:r>
              <a:rPr lang="en-US" b="1" dirty="0" smtClean="0"/>
              <a:t>  </a:t>
            </a:r>
            <a:r>
              <a:rPr lang="en-US" dirty="0" smtClean="0"/>
              <a:t>(no </a:t>
            </a:r>
            <a:r>
              <a:rPr lang="en-US" dirty="0" smtClean="0"/>
              <a:t>cursive) you </a:t>
            </a:r>
            <a:r>
              <a:rPr lang="en-US" dirty="0"/>
              <a:t>can adjust </a:t>
            </a:r>
            <a:r>
              <a:rPr lang="en-US" dirty="0" smtClean="0"/>
              <a:t>size </a:t>
            </a:r>
            <a:r>
              <a:rPr lang="en-US" dirty="0"/>
              <a:t>to fix the text contained in each </a:t>
            </a:r>
            <a:r>
              <a:rPr lang="en-US" dirty="0" smtClean="0"/>
              <a:t>slide; between 18 points </a:t>
            </a:r>
            <a:r>
              <a:rPr lang="en-US" dirty="0"/>
              <a:t>or </a:t>
            </a:r>
            <a:r>
              <a:rPr lang="en-US" dirty="0" smtClean="0"/>
              <a:t>larger; exceptions will be noted at the bottom of each slide.</a:t>
            </a:r>
          </a:p>
          <a:p>
            <a:pPr marL="285750" indent="-285750">
              <a:buFont typeface="Wingdings" panose="05000000000000000000" pitchFamily="2" charset="2"/>
              <a:buChar char="§"/>
            </a:pPr>
            <a:r>
              <a:rPr lang="en-US" sz="2400" b="1" dirty="0" smtClean="0"/>
              <a:t>Read teacher notes and HINTS </a:t>
            </a:r>
            <a:r>
              <a:rPr lang="en-US" dirty="0" smtClean="0"/>
              <a:t>posted at the bottom of each slide. You should delete this notes after you are complete your slide show.</a:t>
            </a:r>
            <a:endParaRPr lang="en-US" dirty="0"/>
          </a:p>
          <a:p>
            <a:pPr marL="285750" indent="-285750">
              <a:buFont typeface="Wingdings" panose="05000000000000000000" pitchFamily="2" charset="2"/>
              <a:buChar char="§"/>
            </a:pPr>
            <a:r>
              <a:rPr lang="en-US" sz="2400" b="1" dirty="0" smtClean="0"/>
              <a:t>Label all slides</a:t>
            </a:r>
            <a:r>
              <a:rPr lang="en-US" sz="2400" dirty="0" smtClean="0"/>
              <a:t> </a:t>
            </a:r>
            <a:r>
              <a:rPr lang="en-US" dirty="0"/>
              <a:t>with its corresponding component at the top and at the </a:t>
            </a:r>
            <a:r>
              <a:rPr lang="en-US" dirty="0" smtClean="0"/>
              <a:t>bottom or slide include </a:t>
            </a:r>
            <a:r>
              <a:rPr lang="en-US" dirty="0"/>
              <a:t>your project title, name, teacher name and </a:t>
            </a:r>
            <a:r>
              <a:rPr lang="en-US" dirty="0" smtClean="0"/>
              <a:t>grade</a:t>
            </a:r>
          </a:p>
          <a:p>
            <a:pPr marL="285750" indent="-285750">
              <a:buFont typeface="Wingdings" panose="05000000000000000000" pitchFamily="2" charset="2"/>
              <a:buChar char="§"/>
            </a:pPr>
            <a:r>
              <a:rPr lang="en-US" sz="2400" b="1" dirty="0" smtClean="0"/>
              <a:t>You may insert </a:t>
            </a:r>
            <a:r>
              <a:rPr lang="en-US" dirty="0" smtClean="0"/>
              <a:t>video, audio, free clipart, transitions, and animations.</a:t>
            </a:r>
            <a:endParaRPr lang="en-US" dirty="0"/>
          </a:p>
          <a:p>
            <a:pPr marL="285750" indent="-285750">
              <a:buFont typeface="Wingdings" panose="05000000000000000000" pitchFamily="2" charset="2"/>
              <a:buChar char="§"/>
            </a:pPr>
            <a:r>
              <a:rPr lang="en-US" sz="2400" b="1" dirty="0" smtClean="0"/>
              <a:t>Don’t use more that 30 slides </a:t>
            </a:r>
            <a:r>
              <a:rPr lang="en-US" dirty="0" smtClean="0"/>
              <a:t>if more are required please consult with me.</a:t>
            </a:r>
          </a:p>
          <a:p>
            <a:pPr marL="285750" indent="-285750">
              <a:buFont typeface="Wingdings" panose="05000000000000000000" pitchFamily="2" charset="2"/>
              <a:buChar char="§"/>
            </a:pPr>
            <a:r>
              <a:rPr lang="en-US" sz="2400" b="1" dirty="0" smtClean="0"/>
              <a:t>Refer to the rubric  </a:t>
            </a:r>
            <a:r>
              <a:rPr lang="en-US" dirty="0" smtClean="0"/>
              <a:t>to ensure you meet the criteria to earn the most points possible.</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p:txBody>
      </p:sp>
    </p:spTree>
    <p:extLst>
      <p:ext uri="{BB962C8B-B14F-4D97-AF65-F5344CB8AC3E}">
        <p14:creationId xmlns:p14="http://schemas.microsoft.com/office/powerpoint/2010/main" val="3207138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endParaRPr lang="en-US" dirty="0">
              <a:latin typeface="Century Gothic" panose="020B0502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114300" indent="0" algn="ctr">
              <a:lnSpc>
                <a:spcPct val="250000"/>
              </a:lnSpc>
              <a:buNone/>
            </a:pPr>
            <a:endParaRPr lang="en-US" sz="2400" dirty="0"/>
          </a:p>
        </p:txBody>
      </p:sp>
      <p:sp>
        <p:nvSpPr>
          <p:cNvPr id="6" name="TextBox 5"/>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935559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pPr algn="ctr"/>
            <a:endParaRPr lang="en-US" dirty="0">
              <a:latin typeface="Century Gothic" panose="020B0502020202020204" pitchFamily="34" charset="0"/>
            </a:endParaRPr>
          </a:p>
        </p:txBody>
      </p:sp>
      <p:sp>
        <p:nvSpPr>
          <p:cNvPr id="3" name="Content Placeholder 2"/>
          <p:cNvSpPr>
            <a:spLocks noGrp="1"/>
          </p:cNvSpPr>
          <p:nvPr>
            <p:ph sz="half" idx="1"/>
          </p:nvPr>
        </p:nvSpPr>
        <p:spPr>
          <a:xfrm>
            <a:off x="457200" y="1536192"/>
            <a:ext cx="4114800" cy="4590288"/>
          </a:xfrm>
        </p:spPr>
        <p:txBody>
          <a:bodyPr>
            <a:normAutofit/>
          </a:bodyPr>
          <a:lstStyle/>
          <a:p>
            <a:endParaRPr lang="en-US" sz="2400" dirty="0"/>
          </a:p>
        </p:txBody>
      </p:sp>
      <p:sp>
        <p:nvSpPr>
          <p:cNvPr id="4" name="Content Placeholder 3"/>
          <p:cNvSpPr>
            <a:spLocks noGrp="1"/>
          </p:cNvSpPr>
          <p:nvPr>
            <p:ph sz="half" idx="2"/>
          </p:nvPr>
        </p:nvSpPr>
        <p:spPr>
          <a:xfrm>
            <a:off x="4800600" y="1536192"/>
            <a:ext cx="3962400" cy="4590288"/>
          </a:xfrm>
        </p:spPr>
        <p:txBody>
          <a:bodyPr>
            <a:normAutofit/>
          </a:bodyPr>
          <a:lstStyle/>
          <a:p>
            <a:endParaRPr lang="en-US" sz="2400" dirty="0"/>
          </a:p>
        </p:txBody>
      </p:sp>
      <p:sp>
        <p:nvSpPr>
          <p:cNvPr id="6" name="TextBox 5"/>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4207429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endParaRPr lang="en-US" dirty="0">
              <a:latin typeface="Century Gothic" panose="020B0502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571500" indent="-457200">
              <a:lnSpc>
                <a:spcPct val="150000"/>
              </a:lnSpc>
              <a:buFont typeface="+mj-lt"/>
              <a:buAutoNum type="arabicPeriod"/>
            </a:pPr>
            <a:endParaRPr lang="en-US" sz="1200" dirty="0">
              <a:latin typeface="Arial" panose="020B0604020202020204" pitchFamily="34" charset="0"/>
              <a:cs typeface="Arial" panose="020B0604020202020204" pitchFamily="34" charset="0"/>
            </a:endParaRPr>
          </a:p>
        </p:txBody>
      </p:sp>
      <p:sp>
        <p:nvSpPr>
          <p:cNvPr id="6" name="TextBox 5"/>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1658615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lstStyle/>
          <a:p>
            <a:pPr algn="ctr"/>
            <a:endParaRPr lang="en-US" dirty="0">
              <a:latin typeface="Century Gothic" panose="020B0502020202020204" pitchFamily="34" charset="0"/>
            </a:endParaRPr>
          </a:p>
        </p:txBody>
      </p:sp>
      <p:sp>
        <p:nvSpPr>
          <p:cNvPr id="3" name="Text Placeholder 2"/>
          <p:cNvSpPr>
            <a:spLocks noGrp="1"/>
          </p:cNvSpPr>
          <p:nvPr>
            <p:ph type="body" idx="1"/>
          </p:nvPr>
        </p:nvSpPr>
        <p:spPr>
          <a:xfrm>
            <a:off x="457200" y="5791200"/>
            <a:ext cx="3962400" cy="639762"/>
          </a:xfrm>
        </p:spPr>
        <p:txBody>
          <a:bodyPr/>
          <a:lstStyle/>
          <a:p>
            <a:endParaRPr lang="en-US" dirty="0"/>
          </a:p>
        </p:txBody>
      </p:sp>
      <p:sp>
        <p:nvSpPr>
          <p:cNvPr id="4" name="Content Placeholder 3"/>
          <p:cNvSpPr>
            <a:spLocks noGrp="1"/>
          </p:cNvSpPr>
          <p:nvPr>
            <p:ph sz="half" idx="2"/>
          </p:nvPr>
        </p:nvSpPr>
        <p:spPr>
          <a:xfrm>
            <a:off x="457200" y="1752600"/>
            <a:ext cx="3962400" cy="3951288"/>
          </a:xfrm>
        </p:spPr>
        <p:txBody>
          <a:bodyPr/>
          <a:lstStyle/>
          <a:p>
            <a:pPr marL="114300" indent="0">
              <a:buNone/>
            </a:pPr>
            <a:endParaRPr lang="en-US" dirty="0"/>
          </a:p>
        </p:txBody>
      </p:sp>
      <p:sp>
        <p:nvSpPr>
          <p:cNvPr id="5" name="Text Placeholder 4"/>
          <p:cNvSpPr>
            <a:spLocks noGrp="1"/>
          </p:cNvSpPr>
          <p:nvPr>
            <p:ph type="body" sz="quarter" idx="3"/>
          </p:nvPr>
        </p:nvSpPr>
        <p:spPr>
          <a:xfrm>
            <a:off x="4876800" y="5791200"/>
            <a:ext cx="3733800" cy="639762"/>
          </a:xfrm>
        </p:spPr>
        <p:txBody>
          <a:bodyPr/>
          <a:lstStyle/>
          <a:p>
            <a:endParaRPr lang="en-US" dirty="0"/>
          </a:p>
        </p:txBody>
      </p:sp>
      <p:sp>
        <p:nvSpPr>
          <p:cNvPr id="6" name="Content Placeholder 5"/>
          <p:cNvSpPr>
            <a:spLocks noGrp="1"/>
          </p:cNvSpPr>
          <p:nvPr>
            <p:ph sz="quarter" idx="4"/>
          </p:nvPr>
        </p:nvSpPr>
        <p:spPr>
          <a:xfrm>
            <a:off x="4876800" y="1752600"/>
            <a:ext cx="3733800" cy="3951288"/>
          </a:xfrm>
        </p:spPr>
        <p:txBody>
          <a:bodyPr/>
          <a:lstStyle/>
          <a:p>
            <a:pPr marL="114300" indent="0">
              <a:buNone/>
            </a:pPr>
            <a:endParaRPr lang="en-US" dirty="0"/>
          </a:p>
        </p:txBody>
      </p:sp>
      <p:sp>
        <p:nvSpPr>
          <p:cNvPr id="8" name="TextBox 7"/>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1844508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pPr algn="ctr"/>
            <a:endParaRPr lang="en-US" dirty="0">
              <a:latin typeface="Century Gothic" panose="020B0502020202020204" pitchFamily="34" charset="0"/>
            </a:endParaRPr>
          </a:p>
        </p:txBody>
      </p:sp>
      <p:sp>
        <p:nvSpPr>
          <p:cNvPr id="5" name="TextBox 4"/>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3044669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pPr algn="ctr"/>
            <a:endParaRPr lang="en-US" dirty="0">
              <a:latin typeface="Century Gothic" panose="020B0502020202020204" pitchFamily="34" charset="0"/>
            </a:endParaRPr>
          </a:p>
        </p:txBody>
      </p:sp>
      <p:sp>
        <p:nvSpPr>
          <p:cNvPr id="5" name="TextBox 4"/>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3571422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endParaRPr lang="en-US" dirty="0">
              <a:latin typeface="Century Gothic" panose="020B0502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114300" indent="0">
              <a:lnSpc>
                <a:spcPct val="150000"/>
              </a:lnSpc>
              <a:buNone/>
            </a:pPr>
            <a:endParaRPr lang="en-US" sz="2000" dirty="0"/>
          </a:p>
        </p:txBody>
      </p:sp>
      <p:sp>
        <p:nvSpPr>
          <p:cNvPr id="6" name="TextBox 5"/>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31048519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endParaRPr lang="en-US" dirty="0">
              <a:latin typeface="Century Gothic" panose="020B0502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114300" indent="0">
              <a:lnSpc>
                <a:spcPct val="150000"/>
              </a:lnSpc>
              <a:buNone/>
            </a:pPr>
            <a:endParaRPr lang="en-US" sz="2000" dirty="0"/>
          </a:p>
        </p:txBody>
      </p:sp>
      <p:sp>
        <p:nvSpPr>
          <p:cNvPr id="6" name="TextBox 5"/>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1916651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2681164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pPr algn="ctr"/>
            <a:endParaRPr lang="en-US" dirty="0">
              <a:latin typeface="Century Gothic" panose="020B0502020202020204" pitchFamily="34" charset="0"/>
            </a:endParaRPr>
          </a:p>
        </p:txBody>
      </p:sp>
      <p:sp>
        <p:nvSpPr>
          <p:cNvPr id="4" name="TextBox 3"/>
          <p:cNvSpPr txBox="1"/>
          <p:nvPr/>
        </p:nvSpPr>
        <p:spPr>
          <a:xfrm>
            <a:off x="0" y="6488668"/>
            <a:ext cx="9144000" cy="369332"/>
          </a:xfrm>
          <a:prstGeom prst="rect">
            <a:avLst/>
          </a:prstGeom>
          <a:noFill/>
        </p:spPr>
        <p:txBody>
          <a:bodyPr wrap="square" rtlCol="0">
            <a:spAutoFit/>
          </a:bodyPr>
          <a:lstStyle/>
          <a:p>
            <a:pPr algn="ctr"/>
            <a:r>
              <a:rPr lang="en-US" b="1" dirty="0" smtClean="0"/>
              <a:t>Student name / teachers name / date</a:t>
            </a:r>
            <a:endParaRPr lang="en-US" b="1" dirty="0"/>
          </a:p>
        </p:txBody>
      </p:sp>
    </p:spTree>
    <p:extLst>
      <p:ext uri="{BB962C8B-B14F-4D97-AF65-F5344CB8AC3E}">
        <p14:creationId xmlns:p14="http://schemas.microsoft.com/office/powerpoint/2010/main" val="940904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endParaRPr lang="en-US" dirty="0">
              <a:latin typeface="Century Gothic" panose="020B0502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114300" indent="0" algn="ctr">
              <a:lnSpc>
                <a:spcPct val="250000"/>
              </a:lnSpc>
              <a:buNone/>
            </a:pPr>
            <a:endParaRPr lang="en-US" sz="2400" dirty="0"/>
          </a:p>
        </p:txBody>
      </p:sp>
      <p:sp>
        <p:nvSpPr>
          <p:cNvPr id="6" name="TextBox 5"/>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701172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endParaRPr lang="en-US" dirty="0">
              <a:latin typeface="Century Gothic" panose="020B0502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571500" indent="-457200">
              <a:lnSpc>
                <a:spcPct val="150000"/>
              </a:lnSpc>
              <a:buFont typeface="+mj-lt"/>
              <a:buAutoNum type="arabicPeriod"/>
            </a:pPr>
            <a:endParaRPr lang="en-US" sz="1600" dirty="0"/>
          </a:p>
        </p:txBody>
      </p:sp>
      <p:sp>
        <p:nvSpPr>
          <p:cNvPr id="6" name="TextBox 5"/>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971068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endParaRPr lang="en-US" dirty="0">
              <a:latin typeface="Century Gothic" panose="020B0502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571500" indent="-457200">
              <a:lnSpc>
                <a:spcPct val="150000"/>
              </a:lnSpc>
              <a:buFont typeface="+mj-lt"/>
              <a:buAutoNum type="arabicPeriod"/>
            </a:pPr>
            <a:endParaRPr lang="en-US" sz="1600" dirty="0"/>
          </a:p>
        </p:txBody>
      </p:sp>
      <p:sp>
        <p:nvSpPr>
          <p:cNvPr id="5" name="TextBox 4"/>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470074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pPr algn="ctr"/>
            <a:endParaRPr lang="en-US" dirty="0">
              <a:latin typeface="Century Gothic" panose="020B0502020202020204" pitchFamily="34" charset="0"/>
            </a:endParaRPr>
          </a:p>
        </p:txBody>
      </p:sp>
      <p:sp>
        <p:nvSpPr>
          <p:cNvPr id="5" name="TextBox 4"/>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Tree>
    <p:extLst>
      <p:ext uri="{BB962C8B-B14F-4D97-AF65-F5344CB8AC3E}">
        <p14:creationId xmlns:p14="http://schemas.microsoft.com/office/powerpoint/2010/main" val="1820173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pPr algn="ctr"/>
            <a:endParaRPr lang="en-US" dirty="0">
              <a:latin typeface="Century Gothic" panose="020B0502020202020204" pitchFamily="34" charset="0"/>
            </a:endParaRPr>
          </a:p>
        </p:txBody>
      </p:sp>
      <p:sp>
        <p:nvSpPr>
          <p:cNvPr id="5" name="TextBox 4"/>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
        <p:nvSpPr>
          <p:cNvPr id="4" name="TextBox 3"/>
          <p:cNvSpPr txBox="1"/>
          <p:nvPr/>
        </p:nvSpPr>
        <p:spPr>
          <a:xfrm>
            <a:off x="533400" y="1447800"/>
            <a:ext cx="457200" cy="369332"/>
          </a:xfrm>
          <a:prstGeom prst="rect">
            <a:avLst/>
          </a:prstGeom>
          <a:noFill/>
        </p:spPr>
        <p:txBody>
          <a:bodyPr wrap="square" rtlCol="0">
            <a:spAutoFit/>
          </a:bodyPr>
          <a:lstStyle/>
          <a:p>
            <a:r>
              <a:rPr lang="en-US" dirty="0" smtClean="0"/>
              <a:t>1</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356181225"/>
              </p:ext>
            </p:extLst>
          </p:nvPr>
        </p:nvGraphicFramePr>
        <p:xfrm>
          <a:off x="1004976" y="1447800"/>
          <a:ext cx="6919824" cy="2377440"/>
        </p:xfrm>
        <a:graphic>
          <a:graphicData uri="http://schemas.openxmlformats.org/drawingml/2006/table">
            <a:tbl>
              <a:tblPr firstRow="1" bandRow="1">
                <a:tableStyleId>{5940675A-B579-460E-94D1-54222C63F5DA}</a:tableStyleId>
              </a:tblPr>
              <a:tblGrid>
                <a:gridCol w="2306608"/>
                <a:gridCol w="2306608"/>
                <a:gridCol w="2306608"/>
              </a:tblGrid>
              <a:tr h="297180">
                <a:tc gridSpan="3">
                  <a:txBody>
                    <a:bodyPr/>
                    <a:lstStyle/>
                    <a:p>
                      <a:r>
                        <a:rPr lang="en-US" sz="1200" dirty="0" smtClean="0">
                          <a:latin typeface="Agency FB" panose="020B0503020202020204" pitchFamily="34" charset="0"/>
                        </a:rPr>
                        <a:t>This source is a:              book</a:t>
                      </a:r>
                      <a:r>
                        <a:rPr lang="en-US" sz="1200" baseline="0" dirty="0" smtClean="0">
                          <a:latin typeface="Agency FB" panose="020B0503020202020204" pitchFamily="34" charset="0"/>
                        </a:rPr>
                        <a:t>                         magazine                    newspaper                  website                     other: </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gridSpan="3">
                  <a:txBody>
                    <a:bodyPr/>
                    <a:lstStyle/>
                    <a:p>
                      <a:r>
                        <a:rPr lang="en-US" sz="1200" dirty="0" smtClean="0">
                          <a:latin typeface="Agency FB" panose="020B0503020202020204" pitchFamily="34" charset="0"/>
                        </a:rPr>
                        <a:t>Author’s Last Name                                                                      First Name                                                                       Middle Initial</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a:txBody>
                    <a:bodyPr/>
                    <a:lstStyle/>
                    <a:p>
                      <a:r>
                        <a:rPr lang="en-US" sz="1200" dirty="0" smtClean="0">
                          <a:latin typeface="Agency FB" panose="020B0503020202020204" pitchFamily="34" charset="0"/>
                        </a:rPr>
                        <a:t>Date Published</a:t>
                      </a:r>
                      <a:endParaRPr lang="en-US" sz="1200" dirty="0">
                        <a:latin typeface="Agency FB" panose="020B0503020202020204" pitchFamily="34" charset="0"/>
                      </a:endParaRPr>
                    </a:p>
                  </a:txBody>
                  <a:tcPr>
                    <a:solidFill>
                      <a:schemeClr val="bg1"/>
                    </a:solidFill>
                  </a:tcPr>
                </a:tc>
                <a:tc gridSpan="2">
                  <a:txBody>
                    <a:bodyPr/>
                    <a:lstStyle/>
                    <a:p>
                      <a:r>
                        <a:rPr lang="en-US" sz="1200" dirty="0" smtClean="0">
                          <a:latin typeface="Agency FB" panose="020B0503020202020204" pitchFamily="34" charset="0"/>
                        </a:rPr>
                        <a:t>Title of </a:t>
                      </a:r>
                      <a:r>
                        <a:rPr lang="en-US" sz="1200" dirty="0" smtClean="0">
                          <a:latin typeface="Agency FB" panose="020B0503020202020204" pitchFamily="34" charset="0"/>
                        </a:rPr>
                        <a:t>Publication/Website </a:t>
                      </a:r>
                      <a:r>
                        <a:rPr lang="en-US" sz="1200" dirty="0" smtClean="0">
                          <a:latin typeface="+mn-lt"/>
                        </a:rPr>
                        <a:t>Science Buddies</a:t>
                      </a:r>
                      <a:endParaRPr lang="en-US" sz="1200" dirty="0">
                        <a:latin typeface="+mn-lt"/>
                      </a:endParaRPr>
                    </a:p>
                  </a:txBody>
                  <a:tcPr>
                    <a:solidFill>
                      <a:schemeClr val="bg1"/>
                    </a:solidFill>
                  </a:tcPr>
                </a:tc>
                <a:tc hMerge="1">
                  <a:txBody>
                    <a:bodyPr/>
                    <a:lstStyle/>
                    <a:p>
                      <a:endParaRPr lang="en-US" sz="1400" dirty="0"/>
                    </a:p>
                  </a:txBody>
                  <a:tcPr/>
                </a:tc>
              </a:tr>
              <a:tr h="297180">
                <a:tc gridSpan="3">
                  <a:txBody>
                    <a:bodyPr/>
                    <a:lstStyle/>
                    <a:p>
                      <a:r>
                        <a:rPr lang="en-US" sz="1200" dirty="0" smtClean="0">
                          <a:latin typeface="Agency FB" panose="020B0503020202020204" pitchFamily="34" charset="0"/>
                        </a:rPr>
                        <a:t>Title of</a:t>
                      </a:r>
                      <a:r>
                        <a:rPr lang="en-US" sz="1200" baseline="0" dirty="0" smtClean="0">
                          <a:latin typeface="Agency FB" panose="020B0503020202020204" pitchFamily="34" charset="0"/>
                        </a:rPr>
                        <a:t> </a:t>
                      </a:r>
                      <a:r>
                        <a:rPr lang="en-US" sz="1200" baseline="0" dirty="0" smtClean="0">
                          <a:latin typeface="Agency FB" panose="020B0503020202020204" pitchFamily="34" charset="0"/>
                        </a:rPr>
                        <a:t>Article</a:t>
                      </a:r>
                      <a:endParaRPr lang="en-US" sz="1200" dirty="0">
                        <a:latin typeface="+mn-lt"/>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a:txBody>
                    <a:bodyPr/>
                    <a:lstStyle/>
                    <a:p>
                      <a:r>
                        <a:rPr lang="en-US" sz="1200" dirty="0" smtClean="0">
                          <a:latin typeface="Agency FB" panose="020B0503020202020204" pitchFamily="34" charset="0"/>
                        </a:rPr>
                        <a:t>Place Published</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Publisher</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Editor</a:t>
                      </a:r>
                      <a:endParaRPr lang="en-US" sz="1200" dirty="0">
                        <a:latin typeface="Agency FB" panose="020B0503020202020204" pitchFamily="34" charset="0"/>
                      </a:endParaRPr>
                    </a:p>
                  </a:txBody>
                  <a:tcPr>
                    <a:solidFill>
                      <a:schemeClr val="bg1"/>
                    </a:solidFill>
                  </a:tcPr>
                </a:tc>
              </a:tr>
              <a:tr h="297180">
                <a:tc>
                  <a:txBody>
                    <a:bodyPr/>
                    <a:lstStyle/>
                    <a:p>
                      <a:r>
                        <a:rPr lang="en-US" sz="1200" dirty="0" smtClean="0">
                          <a:latin typeface="Agency FB" panose="020B0503020202020204" pitchFamily="34" charset="0"/>
                        </a:rPr>
                        <a:t>Edition</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Volume Number</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Page Number(s)</a:t>
                      </a:r>
                      <a:endParaRPr lang="en-US" sz="1200" dirty="0">
                        <a:latin typeface="Agency FB" panose="020B0503020202020204" pitchFamily="34" charset="0"/>
                      </a:endParaRPr>
                    </a:p>
                  </a:txBody>
                  <a:tcPr>
                    <a:solidFill>
                      <a:schemeClr val="bg1"/>
                    </a:solidFill>
                  </a:tcPr>
                </a:tc>
              </a:tr>
              <a:tr h="297180">
                <a:tc gridSpan="3">
                  <a:txBody>
                    <a:bodyPr/>
                    <a:lstStyle/>
                    <a:p>
                      <a:r>
                        <a:rPr lang="en-US" sz="1200" dirty="0" smtClean="0">
                          <a:latin typeface="Agency FB" panose="020B0503020202020204" pitchFamily="34" charset="0"/>
                        </a:rPr>
                        <a:t>Website is a                    company             organization           government           newspaper/magazine        other</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gridSpan="2">
                  <a:txBody>
                    <a:bodyPr/>
                    <a:lstStyle/>
                    <a:p>
                      <a:r>
                        <a:rPr lang="en-US" sz="1200" dirty="0" smtClean="0">
                          <a:latin typeface="Agency FB" panose="020B0503020202020204" pitchFamily="34" charset="0"/>
                        </a:rPr>
                        <a:t>URL  http</a:t>
                      </a:r>
                      <a:r>
                        <a:rPr lang="en-US" sz="1200" dirty="0" smtClean="0">
                          <a:latin typeface="Agency FB" panose="020B0503020202020204" pitchFamily="34" charset="0"/>
                        </a:rPr>
                        <a:t>://</a:t>
                      </a:r>
                      <a:endParaRPr lang="en-US" sz="1200" dirty="0">
                        <a:latin typeface="+mn-lt"/>
                      </a:endParaRPr>
                    </a:p>
                  </a:txBody>
                  <a:tcPr>
                    <a:solidFill>
                      <a:schemeClr val="bg1"/>
                    </a:solidFill>
                  </a:tcPr>
                </a:tc>
                <a:tc hMerge="1">
                  <a:txBody>
                    <a:bodyPr/>
                    <a:lstStyle/>
                    <a:p>
                      <a:endParaRPr lang="en-US" sz="1400" dirty="0"/>
                    </a:p>
                  </a:txBody>
                  <a:tcPr/>
                </a:tc>
                <a:tc>
                  <a:txBody>
                    <a:bodyPr/>
                    <a:lstStyle/>
                    <a:p>
                      <a:r>
                        <a:rPr lang="en-US" sz="1200" dirty="0" smtClean="0">
                          <a:latin typeface="Agency FB" panose="020B0503020202020204" pitchFamily="34" charset="0"/>
                        </a:rPr>
                        <a:t>Last date</a:t>
                      </a:r>
                      <a:r>
                        <a:rPr lang="en-US" sz="1200" baseline="0" dirty="0" smtClean="0">
                          <a:latin typeface="Agency FB" panose="020B0503020202020204" pitchFamily="34" charset="0"/>
                        </a:rPr>
                        <a:t> of </a:t>
                      </a:r>
                      <a:r>
                        <a:rPr lang="en-US" sz="1200" baseline="0" dirty="0" smtClean="0">
                          <a:latin typeface="Agency FB" panose="020B0503020202020204" pitchFamily="34" charset="0"/>
                        </a:rPr>
                        <a:t>Access</a:t>
                      </a:r>
                      <a:endParaRPr lang="en-US" sz="1200" dirty="0">
                        <a:latin typeface="+mn-lt"/>
                      </a:endParaRPr>
                    </a:p>
                  </a:txBody>
                  <a:tcPr>
                    <a:solidFill>
                      <a:schemeClr val="bg1"/>
                    </a:solidFill>
                  </a:tcPr>
                </a:tc>
              </a:tr>
            </a:tbl>
          </a:graphicData>
        </a:graphic>
      </p:graphicFrame>
      <p:sp>
        <p:nvSpPr>
          <p:cNvPr id="7" name="Rectangle 6"/>
          <p:cNvSpPr/>
          <p:nvPr/>
        </p:nvSpPr>
        <p:spPr>
          <a:xfrm>
            <a:off x="20617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8" name="Rectangle 7"/>
          <p:cNvSpPr/>
          <p:nvPr/>
        </p:nvSpPr>
        <p:spPr>
          <a:xfrm>
            <a:off x="30523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9" name="Rectangle 8"/>
          <p:cNvSpPr/>
          <p:nvPr/>
        </p:nvSpPr>
        <p:spPr>
          <a:xfrm>
            <a:off x="41191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0" name="Rectangle 9"/>
          <p:cNvSpPr/>
          <p:nvPr/>
        </p:nvSpPr>
        <p:spPr>
          <a:xfrm>
            <a:off x="51859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X</a:t>
            </a:r>
            <a:endParaRPr lang="en-US" sz="1400" dirty="0">
              <a:solidFill>
                <a:schemeClr val="tx1"/>
              </a:solidFill>
            </a:endParaRPr>
          </a:p>
        </p:txBody>
      </p:sp>
      <p:sp>
        <p:nvSpPr>
          <p:cNvPr id="11" name="Rectangle 10"/>
          <p:cNvSpPr/>
          <p:nvPr/>
        </p:nvSpPr>
        <p:spPr>
          <a:xfrm>
            <a:off x="61765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12" name="Rectangle 11"/>
          <p:cNvSpPr/>
          <p:nvPr/>
        </p:nvSpPr>
        <p:spPr>
          <a:xfrm>
            <a:off x="2057400"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3" name="Rectangle 12"/>
          <p:cNvSpPr/>
          <p:nvPr/>
        </p:nvSpPr>
        <p:spPr>
          <a:xfrm>
            <a:off x="2899913"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X</a:t>
            </a:r>
            <a:endParaRPr lang="en-US" sz="1400" dirty="0">
              <a:solidFill>
                <a:schemeClr val="tx1"/>
              </a:solidFill>
            </a:endParaRPr>
          </a:p>
        </p:txBody>
      </p:sp>
      <p:sp>
        <p:nvSpPr>
          <p:cNvPr id="14" name="Rectangle 13"/>
          <p:cNvSpPr/>
          <p:nvPr/>
        </p:nvSpPr>
        <p:spPr>
          <a:xfrm>
            <a:off x="3814313"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5" name="Rectangle 14"/>
          <p:cNvSpPr/>
          <p:nvPr/>
        </p:nvSpPr>
        <p:spPr>
          <a:xfrm>
            <a:off x="4728713"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16" name="Rectangle 15"/>
          <p:cNvSpPr/>
          <p:nvPr/>
        </p:nvSpPr>
        <p:spPr>
          <a:xfrm>
            <a:off x="6024113"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29" name="TextBox 28"/>
          <p:cNvSpPr txBox="1"/>
          <p:nvPr/>
        </p:nvSpPr>
        <p:spPr>
          <a:xfrm>
            <a:off x="533400" y="4015740"/>
            <a:ext cx="457200" cy="369332"/>
          </a:xfrm>
          <a:prstGeom prst="rect">
            <a:avLst/>
          </a:prstGeom>
          <a:noFill/>
        </p:spPr>
        <p:txBody>
          <a:bodyPr wrap="square" rtlCol="0">
            <a:spAutoFit/>
          </a:bodyPr>
          <a:lstStyle/>
          <a:p>
            <a:r>
              <a:rPr lang="en-US" dirty="0" smtClean="0"/>
              <a:t>2</a:t>
            </a:r>
            <a:endParaRPr lang="en-US" dirty="0"/>
          </a:p>
        </p:txBody>
      </p:sp>
      <p:graphicFrame>
        <p:nvGraphicFramePr>
          <p:cNvPr id="30" name="Table 29"/>
          <p:cNvGraphicFramePr>
            <a:graphicFrameLocks noGrp="1"/>
          </p:cNvGraphicFramePr>
          <p:nvPr>
            <p:extLst>
              <p:ext uri="{D42A27DB-BD31-4B8C-83A1-F6EECF244321}">
                <p14:modId xmlns:p14="http://schemas.microsoft.com/office/powerpoint/2010/main" val="4209332623"/>
              </p:ext>
            </p:extLst>
          </p:nvPr>
        </p:nvGraphicFramePr>
        <p:xfrm>
          <a:off x="1004976" y="4015740"/>
          <a:ext cx="6919824" cy="2377440"/>
        </p:xfrm>
        <a:graphic>
          <a:graphicData uri="http://schemas.openxmlformats.org/drawingml/2006/table">
            <a:tbl>
              <a:tblPr firstRow="1" bandRow="1">
                <a:tableStyleId>{5940675A-B579-460E-94D1-54222C63F5DA}</a:tableStyleId>
              </a:tblPr>
              <a:tblGrid>
                <a:gridCol w="2306608"/>
                <a:gridCol w="2306608"/>
                <a:gridCol w="2306608"/>
              </a:tblGrid>
              <a:tr h="297180">
                <a:tc gridSpan="3">
                  <a:txBody>
                    <a:bodyPr/>
                    <a:lstStyle/>
                    <a:p>
                      <a:r>
                        <a:rPr lang="en-US" sz="1200" dirty="0" smtClean="0">
                          <a:latin typeface="Agency FB" panose="020B0503020202020204" pitchFamily="34" charset="0"/>
                        </a:rPr>
                        <a:t>This source is a:              book</a:t>
                      </a:r>
                      <a:r>
                        <a:rPr lang="en-US" sz="1200" baseline="0" dirty="0" smtClean="0">
                          <a:latin typeface="Agency FB" panose="020B0503020202020204" pitchFamily="34" charset="0"/>
                        </a:rPr>
                        <a:t>                         magazine                    newspaper                  website                     other: </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gridSpan="3">
                  <a:txBody>
                    <a:bodyPr/>
                    <a:lstStyle/>
                    <a:p>
                      <a:r>
                        <a:rPr lang="en-US" sz="1200" dirty="0" smtClean="0">
                          <a:latin typeface="Agency FB" panose="020B0503020202020204" pitchFamily="34" charset="0"/>
                        </a:rPr>
                        <a:t>Author’s Last Name                                                                      First Name                                                                       Middle Initial</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a:txBody>
                    <a:bodyPr/>
                    <a:lstStyle/>
                    <a:p>
                      <a:r>
                        <a:rPr lang="en-US" sz="1200" dirty="0" smtClean="0">
                          <a:latin typeface="Agency FB" panose="020B0503020202020204" pitchFamily="34" charset="0"/>
                        </a:rPr>
                        <a:t>Date Published</a:t>
                      </a:r>
                      <a:endParaRPr lang="en-US" sz="1200" dirty="0">
                        <a:latin typeface="Agency FB" panose="020B0503020202020204" pitchFamily="34" charset="0"/>
                      </a:endParaRPr>
                    </a:p>
                  </a:txBody>
                  <a:tcPr>
                    <a:solidFill>
                      <a:schemeClr val="bg1"/>
                    </a:solidFill>
                  </a:tcPr>
                </a:tc>
                <a:tc gridSpan="2">
                  <a:txBody>
                    <a:bodyPr/>
                    <a:lstStyle/>
                    <a:p>
                      <a:r>
                        <a:rPr lang="en-US" sz="1200" dirty="0" smtClean="0">
                          <a:latin typeface="Agency FB" panose="020B0503020202020204" pitchFamily="34" charset="0"/>
                        </a:rPr>
                        <a:t>Title of </a:t>
                      </a:r>
                      <a:r>
                        <a:rPr lang="en-US" sz="1200" dirty="0" smtClean="0">
                          <a:latin typeface="Agency FB" panose="020B0503020202020204" pitchFamily="34" charset="0"/>
                        </a:rPr>
                        <a:t>Publication/Website</a:t>
                      </a:r>
                      <a:endParaRPr lang="en-US" sz="1200" dirty="0">
                        <a:latin typeface="+mn-lt"/>
                      </a:endParaRPr>
                    </a:p>
                  </a:txBody>
                  <a:tcPr>
                    <a:solidFill>
                      <a:schemeClr val="bg1"/>
                    </a:solidFill>
                  </a:tcPr>
                </a:tc>
                <a:tc hMerge="1">
                  <a:txBody>
                    <a:bodyPr/>
                    <a:lstStyle/>
                    <a:p>
                      <a:endParaRPr lang="en-US" sz="1400" dirty="0"/>
                    </a:p>
                  </a:txBody>
                  <a:tcPr/>
                </a:tc>
              </a:tr>
              <a:tr h="297180">
                <a:tc gridSpan="3">
                  <a:txBody>
                    <a:bodyPr/>
                    <a:lstStyle/>
                    <a:p>
                      <a:r>
                        <a:rPr lang="en-US" sz="1200" dirty="0" smtClean="0">
                          <a:latin typeface="Agency FB" panose="020B0503020202020204" pitchFamily="34" charset="0"/>
                        </a:rPr>
                        <a:t>Title of</a:t>
                      </a:r>
                      <a:r>
                        <a:rPr lang="en-US" sz="1200" baseline="0" dirty="0" smtClean="0">
                          <a:latin typeface="Agency FB" panose="020B0503020202020204" pitchFamily="34" charset="0"/>
                        </a:rPr>
                        <a:t> </a:t>
                      </a:r>
                      <a:r>
                        <a:rPr lang="en-US" sz="1200" baseline="0" dirty="0" smtClean="0">
                          <a:latin typeface="Agency FB" panose="020B0503020202020204" pitchFamily="34" charset="0"/>
                        </a:rPr>
                        <a:t>Article</a:t>
                      </a:r>
                      <a:endParaRPr lang="en-US" sz="1200" dirty="0">
                        <a:latin typeface="+mn-lt"/>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a:txBody>
                    <a:bodyPr/>
                    <a:lstStyle/>
                    <a:p>
                      <a:r>
                        <a:rPr lang="en-US" sz="1200" dirty="0" smtClean="0">
                          <a:latin typeface="Agency FB" panose="020B0503020202020204" pitchFamily="34" charset="0"/>
                        </a:rPr>
                        <a:t>Place Published</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Publisher</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Editor</a:t>
                      </a:r>
                      <a:endParaRPr lang="en-US" sz="1200" dirty="0">
                        <a:latin typeface="Agency FB" panose="020B0503020202020204" pitchFamily="34" charset="0"/>
                      </a:endParaRPr>
                    </a:p>
                  </a:txBody>
                  <a:tcPr>
                    <a:solidFill>
                      <a:schemeClr val="bg1"/>
                    </a:solidFill>
                  </a:tcPr>
                </a:tc>
              </a:tr>
              <a:tr h="297180">
                <a:tc>
                  <a:txBody>
                    <a:bodyPr/>
                    <a:lstStyle/>
                    <a:p>
                      <a:r>
                        <a:rPr lang="en-US" sz="1200" dirty="0" smtClean="0">
                          <a:latin typeface="Agency FB" panose="020B0503020202020204" pitchFamily="34" charset="0"/>
                        </a:rPr>
                        <a:t>Edition</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Volume Number</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Page Number(s)</a:t>
                      </a:r>
                      <a:endParaRPr lang="en-US" sz="1200" dirty="0">
                        <a:latin typeface="Agency FB" panose="020B0503020202020204" pitchFamily="34" charset="0"/>
                      </a:endParaRPr>
                    </a:p>
                  </a:txBody>
                  <a:tcPr>
                    <a:solidFill>
                      <a:schemeClr val="bg1"/>
                    </a:solidFill>
                  </a:tcPr>
                </a:tc>
              </a:tr>
              <a:tr h="297180">
                <a:tc gridSpan="3">
                  <a:txBody>
                    <a:bodyPr/>
                    <a:lstStyle/>
                    <a:p>
                      <a:r>
                        <a:rPr lang="en-US" sz="1200" dirty="0" smtClean="0">
                          <a:latin typeface="Agency FB" panose="020B0503020202020204" pitchFamily="34" charset="0"/>
                        </a:rPr>
                        <a:t>Website is a                    company             organization           government           newspaper/magazine        other</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gridSpan="2">
                  <a:txBody>
                    <a:bodyPr/>
                    <a:lstStyle/>
                    <a:p>
                      <a:r>
                        <a:rPr lang="en-US" sz="1200" dirty="0" smtClean="0">
                          <a:latin typeface="Agency FB" panose="020B0503020202020204" pitchFamily="34" charset="0"/>
                        </a:rPr>
                        <a:t>URL  http</a:t>
                      </a:r>
                      <a:r>
                        <a:rPr lang="en-US" sz="1200" dirty="0" smtClean="0">
                          <a:latin typeface="Agency FB" panose="020B0503020202020204" pitchFamily="34" charset="0"/>
                        </a:rPr>
                        <a:t>://</a:t>
                      </a:r>
                      <a:endParaRPr lang="en-US" sz="1200" dirty="0">
                        <a:latin typeface="+mn-lt"/>
                      </a:endParaRPr>
                    </a:p>
                  </a:txBody>
                  <a:tcPr>
                    <a:solidFill>
                      <a:schemeClr val="bg1"/>
                    </a:solidFill>
                  </a:tcPr>
                </a:tc>
                <a:tc hMerge="1">
                  <a:txBody>
                    <a:bodyPr/>
                    <a:lstStyle/>
                    <a:p>
                      <a:endParaRPr lang="en-US" sz="1400" dirty="0"/>
                    </a:p>
                  </a:txBody>
                  <a:tcPr/>
                </a:tc>
                <a:tc>
                  <a:txBody>
                    <a:bodyPr/>
                    <a:lstStyle/>
                    <a:p>
                      <a:r>
                        <a:rPr lang="en-US" sz="1200" dirty="0" smtClean="0">
                          <a:latin typeface="Agency FB" panose="020B0503020202020204" pitchFamily="34" charset="0"/>
                        </a:rPr>
                        <a:t>Last date</a:t>
                      </a:r>
                      <a:r>
                        <a:rPr lang="en-US" sz="1200" baseline="0" dirty="0" smtClean="0">
                          <a:latin typeface="Agency FB" panose="020B0503020202020204" pitchFamily="34" charset="0"/>
                        </a:rPr>
                        <a:t> of </a:t>
                      </a:r>
                      <a:r>
                        <a:rPr lang="en-US" sz="1200" baseline="0" dirty="0" smtClean="0">
                          <a:latin typeface="Agency FB" panose="020B0503020202020204" pitchFamily="34" charset="0"/>
                        </a:rPr>
                        <a:t>Access</a:t>
                      </a:r>
                      <a:endParaRPr lang="en-US" sz="1200" dirty="0">
                        <a:latin typeface="+mn-lt"/>
                      </a:endParaRPr>
                    </a:p>
                  </a:txBody>
                  <a:tcPr>
                    <a:solidFill>
                      <a:schemeClr val="bg1"/>
                    </a:solidFill>
                  </a:tcPr>
                </a:tc>
              </a:tr>
            </a:tbl>
          </a:graphicData>
        </a:graphic>
      </p:graphicFrame>
      <p:sp>
        <p:nvSpPr>
          <p:cNvPr id="31" name="Rectangle 30"/>
          <p:cNvSpPr/>
          <p:nvPr/>
        </p:nvSpPr>
        <p:spPr>
          <a:xfrm>
            <a:off x="20617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2" name="Rectangle 31"/>
          <p:cNvSpPr/>
          <p:nvPr/>
        </p:nvSpPr>
        <p:spPr>
          <a:xfrm>
            <a:off x="30523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3" name="Rectangle 32"/>
          <p:cNvSpPr/>
          <p:nvPr/>
        </p:nvSpPr>
        <p:spPr>
          <a:xfrm>
            <a:off x="41191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4" name="Rectangle 33"/>
          <p:cNvSpPr/>
          <p:nvPr/>
        </p:nvSpPr>
        <p:spPr>
          <a:xfrm>
            <a:off x="51859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5" name="Rectangle 34"/>
          <p:cNvSpPr/>
          <p:nvPr/>
        </p:nvSpPr>
        <p:spPr>
          <a:xfrm>
            <a:off x="61765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36" name="Rectangle 35"/>
          <p:cNvSpPr/>
          <p:nvPr/>
        </p:nvSpPr>
        <p:spPr>
          <a:xfrm>
            <a:off x="2057400"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7" name="Rectangle 36"/>
          <p:cNvSpPr/>
          <p:nvPr/>
        </p:nvSpPr>
        <p:spPr>
          <a:xfrm>
            <a:off x="2899913"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8" name="Rectangle 37"/>
          <p:cNvSpPr/>
          <p:nvPr/>
        </p:nvSpPr>
        <p:spPr>
          <a:xfrm>
            <a:off x="3814313"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9" name="Rectangle 38"/>
          <p:cNvSpPr/>
          <p:nvPr/>
        </p:nvSpPr>
        <p:spPr>
          <a:xfrm>
            <a:off x="4728713"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40" name="Rectangle 39"/>
          <p:cNvSpPr/>
          <p:nvPr/>
        </p:nvSpPr>
        <p:spPr>
          <a:xfrm>
            <a:off x="6024113"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Tree>
    <p:extLst>
      <p:ext uri="{BB962C8B-B14F-4D97-AF65-F5344CB8AC3E}">
        <p14:creationId xmlns:p14="http://schemas.microsoft.com/office/powerpoint/2010/main" val="4267017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pPr algn="ctr"/>
            <a:endParaRPr lang="en-US" dirty="0">
              <a:latin typeface="Century Gothic" panose="020B0502020202020204" pitchFamily="34" charset="0"/>
            </a:endParaRPr>
          </a:p>
        </p:txBody>
      </p:sp>
      <p:sp>
        <p:nvSpPr>
          <p:cNvPr id="5" name="TextBox 4"/>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sp>
        <p:nvSpPr>
          <p:cNvPr id="4" name="TextBox 3"/>
          <p:cNvSpPr txBox="1"/>
          <p:nvPr/>
        </p:nvSpPr>
        <p:spPr>
          <a:xfrm>
            <a:off x="533400" y="1447800"/>
            <a:ext cx="457200" cy="369332"/>
          </a:xfrm>
          <a:prstGeom prst="rect">
            <a:avLst/>
          </a:prstGeom>
          <a:noFill/>
        </p:spPr>
        <p:txBody>
          <a:bodyPr wrap="square" rtlCol="0">
            <a:spAutoFit/>
          </a:bodyPr>
          <a:lstStyle/>
          <a:p>
            <a:r>
              <a:rPr lang="en-US" dirty="0" smtClean="0"/>
              <a:t>3</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73727579"/>
              </p:ext>
            </p:extLst>
          </p:nvPr>
        </p:nvGraphicFramePr>
        <p:xfrm>
          <a:off x="1004976" y="1447800"/>
          <a:ext cx="6919824" cy="2377440"/>
        </p:xfrm>
        <a:graphic>
          <a:graphicData uri="http://schemas.openxmlformats.org/drawingml/2006/table">
            <a:tbl>
              <a:tblPr firstRow="1" bandRow="1">
                <a:tableStyleId>{5940675A-B579-460E-94D1-54222C63F5DA}</a:tableStyleId>
              </a:tblPr>
              <a:tblGrid>
                <a:gridCol w="2306608"/>
                <a:gridCol w="2306608"/>
                <a:gridCol w="2306608"/>
              </a:tblGrid>
              <a:tr h="297180">
                <a:tc gridSpan="3">
                  <a:txBody>
                    <a:bodyPr/>
                    <a:lstStyle/>
                    <a:p>
                      <a:r>
                        <a:rPr lang="en-US" sz="1200" dirty="0" smtClean="0">
                          <a:latin typeface="Agency FB" panose="020B0503020202020204" pitchFamily="34" charset="0"/>
                        </a:rPr>
                        <a:t>This source is a:              book</a:t>
                      </a:r>
                      <a:r>
                        <a:rPr lang="en-US" sz="1200" baseline="0" dirty="0" smtClean="0">
                          <a:latin typeface="Agency FB" panose="020B0503020202020204" pitchFamily="34" charset="0"/>
                        </a:rPr>
                        <a:t>                         magazine                    newspaper                  website                     other: </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gridSpan="3">
                  <a:txBody>
                    <a:bodyPr/>
                    <a:lstStyle/>
                    <a:p>
                      <a:r>
                        <a:rPr lang="en-US" sz="1200" dirty="0" smtClean="0">
                          <a:latin typeface="Agency FB" panose="020B0503020202020204" pitchFamily="34" charset="0"/>
                        </a:rPr>
                        <a:t>Author’s Last Name                                                                      First Name                                                                       Middle Initial</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a:txBody>
                    <a:bodyPr/>
                    <a:lstStyle/>
                    <a:p>
                      <a:r>
                        <a:rPr lang="en-US" sz="1200" dirty="0" smtClean="0">
                          <a:latin typeface="Agency FB" panose="020B0503020202020204" pitchFamily="34" charset="0"/>
                        </a:rPr>
                        <a:t>Date Published</a:t>
                      </a:r>
                      <a:endParaRPr lang="en-US" sz="1200" dirty="0">
                        <a:latin typeface="Agency FB" panose="020B0503020202020204" pitchFamily="34" charset="0"/>
                      </a:endParaRPr>
                    </a:p>
                  </a:txBody>
                  <a:tcPr>
                    <a:solidFill>
                      <a:schemeClr val="bg1"/>
                    </a:solidFill>
                  </a:tcPr>
                </a:tc>
                <a:tc gridSpan="2">
                  <a:txBody>
                    <a:bodyPr/>
                    <a:lstStyle/>
                    <a:p>
                      <a:r>
                        <a:rPr lang="en-US" sz="1200" dirty="0" smtClean="0">
                          <a:latin typeface="Agency FB" panose="020B0503020202020204" pitchFamily="34" charset="0"/>
                        </a:rPr>
                        <a:t>Title of </a:t>
                      </a:r>
                      <a:r>
                        <a:rPr lang="en-US" sz="1200" dirty="0" smtClean="0">
                          <a:latin typeface="Agency FB" panose="020B0503020202020204" pitchFamily="34" charset="0"/>
                        </a:rPr>
                        <a:t>Publication/Website</a:t>
                      </a:r>
                      <a:endParaRPr lang="en-US" sz="1200" dirty="0">
                        <a:latin typeface="+mn-lt"/>
                      </a:endParaRPr>
                    </a:p>
                  </a:txBody>
                  <a:tcPr>
                    <a:solidFill>
                      <a:schemeClr val="bg1"/>
                    </a:solidFill>
                  </a:tcPr>
                </a:tc>
                <a:tc hMerge="1">
                  <a:txBody>
                    <a:bodyPr/>
                    <a:lstStyle/>
                    <a:p>
                      <a:endParaRPr lang="en-US" sz="1400" dirty="0"/>
                    </a:p>
                  </a:txBody>
                  <a:tcPr/>
                </a:tc>
              </a:tr>
              <a:tr h="297180">
                <a:tc gridSpan="3">
                  <a:txBody>
                    <a:bodyPr/>
                    <a:lstStyle/>
                    <a:p>
                      <a:r>
                        <a:rPr lang="en-US" sz="1200" dirty="0" smtClean="0">
                          <a:latin typeface="Agency FB" panose="020B0503020202020204" pitchFamily="34" charset="0"/>
                        </a:rPr>
                        <a:t>Title of</a:t>
                      </a:r>
                      <a:r>
                        <a:rPr lang="en-US" sz="1200" baseline="0" dirty="0" smtClean="0">
                          <a:latin typeface="Agency FB" panose="020B0503020202020204" pitchFamily="34" charset="0"/>
                        </a:rPr>
                        <a:t> </a:t>
                      </a:r>
                      <a:r>
                        <a:rPr lang="en-US" sz="1200" baseline="0" dirty="0" smtClean="0">
                          <a:latin typeface="Agency FB" panose="020B0503020202020204" pitchFamily="34" charset="0"/>
                        </a:rPr>
                        <a:t>Article</a:t>
                      </a:r>
                      <a:endParaRPr lang="en-US" sz="1200" dirty="0">
                        <a:latin typeface="+mn-lt"/>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a:txBody>
                    <a:bodyPr/>
                    <a:lstStyle/>
                    <a:p>
                      <a:r>
                        <a:rPr lang="en-US" sz="1200" dirty="0" smtClean="0">
                          <a:latin typeface="Agency FB" panose="020B0503020202020204" pitchFamily="34" charset="0"/>
                        </a:rPr>
                        <a:t>Place Published</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Publisher</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Editor</a:t>
                      </a:r>
                      <a:endParaRPr lang="en-US" sz="1200" dirty="0">
                        <a:latin typeface="Agency FB" panose="020B0503020202020204" pitchFamily="34" charset="0"/>
                      </a:endParaRPr>
                    </a:p>
                  </a:txBody>
                  <a:tcPr>
                    <a:solidFill>
                      <a:schemeClr val="bg1"/>
                    </a:solidFill>
                  </a:tcPr>
                </a:tc>
              </a:tr>
              <a:tr h="297180">
                <a:tc>
                  <a:txBody>
                    <a:bodyPr/>
                    <a:lstStyle/>
                    <a:p>
                      <a:r>
                        <a:rPr lang="en-US" sz="1200" dirty="0" smtClean="0">
                          <a:latin typeface="Agency FB" panose="020B0503020202020204" pitchFamily="34" charset="0"/>
                        </a:rPr>
                        <a:t>Edition</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Volume Number</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Page Number(s)</a:t>
                      </a:r>
                      <a:endParaRPr lang="en-US" sz="1200" dirty="0">
                        <a:latin typeface="Agency FB" panose="020B0503020202020204" pitchFamily="34" charset="0"/>
                      </a:endParaRPr>
                    </a:p>
                  </a:txBody>
                  <a:tcPr>
                    <a:solidFill>
                      <a:schemeClr val="bg1"/>
                    </a:solidFill>
                  </a:tcPr>
                </a:tc>
              </a:tr>
              <a:tr h="297180">
                <a:tc gridSpan="3">
                  <a:txBody>
                    <a:bodyPr/>
                    <a:lstStyle/>
                    <a:p>
                      <a:r>
                        <a:rPr lang="en-US" sz="1200" dirty="0" smtClean="0">
                          <a:latin typeface="Agency FB" panose="020B0503020202020204" pitchFamily="34" charset="0"/>
                        </a:rPr>
                        <a:t>Website is a                    company             organization           government           newspaper/magazine        other</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gridSpan="2">
                  <a:txBody>
                    <a:bodyPr/>
                    <a:lstStyle/>
                    <a:p>
                      <a:r>
                        <a:rPr lang="en-US" sz="1200" dirty="0" smtClean="0">
                          <a:latin typeface="Agency FB" panose="020B0503020202020204" pitchFamily="34" charset="0"/>
                        </a:rPr>
                        <a:t>URL  http</a:t>
                      </a:r>
                      <a:r>
                        <a:rPr lang="en-US" sz="1200" dirty="0" smtClean="0">
                          <a:latin typeface="Agency FB" panose="020B0503020202020204" pitchFamily="34" charset="0"/>
                        </a:rPr>
                        <a:t>://</a:t>
                      </a:r>
                      <a:endParaRPr lang="en-US" sz="1200" dirty="0">
                        <a:latin typeface="+mn-lt"/>
                      </a:endParaRPr>
                    </a:p>
                  </a:txBody>
                  <a:tcPr>
                    <a:solidFill>
                      <a:schemeClr val="bg1"/>
                    </a:solidFill>
                  </a:tcPr>
                </a:tc>
                <a:tc hMerge="1">
                  <a:txBody>
                    <a:bodyPr/>
                    <a:lstStyle/>
                    <a:p>
                      <a:endParaRPr lang="en-US" sz="1400" dirty="0"/>
                    </a:p>
                  </a:txBody>
                  <a:tcPr/>
                </a:tc>
                <a:tc>
                  <a:txBody>
                    <a:bodyPr/>
                    <a:lstStyle/>
                    <a:p>
                      <a:r>
                        <a:rPr lang="en-US" sz="1200" dirty="0" smtClean="0">
                          <a:latin typeface="Agency FB" panose="020B0503020202020204" pitchFamily="34" charset="0"/>
                        </a:rPr>
                        <a:t>Last date</a:t>
                      </a:r>
                      <a:r>
                        <a:rPr lang="en-US" sz="1200" baseline="0" dirty="0" smtClean="0">
                          <a:latin typeface="Agency FB" panose="020B0503020202020204" pitchFamily="34" charset="0"/>
                        </a:rPr>
                        <a:t> of </a:t>
                      </a:r>
                      <a:r>
                        <a:rPr lang="en-US" sz="1200" baseline="0" dirty="0" smtClean="0">
                          <a:latin typeface="Agency FB" panose="020B0503020202020204" pitchFamily="34" charset="0"/>
                        </a:rPr>
                        <a:t>Access</a:t>
                      </a:r>
                      <a:endParaRPr lang="en-US" sz="1200" dirty="0">
                        <a:latin typeface="+mn-lt"/>
                      </a:endParaRPr>
                    </a:p>
                  </a:txBody>
                  <a:tcPr>
                    <a:solidFill>
                      <a:schemeClr val="bg1"/>
                    </a:solidFill>
                  </a:tcPr>
                </a:tc>
              </a:tr>
            </a:tbl>
          </a:graphicData>
        </a:graphic>
      </p:graphicFrame>
      <p:sp>
        <p:nvSpPr>
          <p:cNvPr id="7" name="Rectangle 6"/>
          <p:cNvSpPr/>
          <p:nvPr/>
        </p:nvSpPr>
        <p:spPr>
          <a:xfrm>
            <a:off x="20617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8" name="Rectangle 7"/>
          <p:cNvSpPr/>
          <p:nvPr/>
        </p:nvSpPr>
        <p:spPr>
          <a:xfrm>
            <a:off x="30523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9" name="Rectangle 8"/>
          <p:cNvSpPr/>
          <p:nvPr/>
        </p:nvSpPr>
        <p:spPr>
          <a:xfrm>
            <a:off x="41191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0" name="Rectangle 9"/>
          <p:cNvSpPr/>
          <p:nvPr/>
        </p:nvSpPr>
        <p:spPr>
          <a:xfrm>
            <a:off x="51859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1" name="Rectangle 10"/>
          <p:cNvSpPr/>
          <p:nvPr/>
        </p:nvSpPr>
        <p:spPr>
          <a:xfrm>
            <a:off x="6176513" y="15240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12" name="Rectangle 11"/>
          <p:cNvSpPr/>
          <p:nvPr/>
        </p:nvSpPr>
        <p:spPr>
          <a:xfrm>
            <a:off x="2057400"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3" name="Rectangle 12"/>
          <p:cNvSpPr/>
          <p:nvPr/>
        </p:nvSpPr>
        <p:spPr>
          <a:xfrm>
            <a:off x="2899913"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4" name="Rectangle 13"/>
          <p:cNvSpPr/>
          <p:nvPr/>
        </p:nvSpPr>
        <p:spPr>
          <a:xfrm>
            <a:off x="3814313"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15" name="Rectangle 14"/>
          <p:cNvSpPr/>
          <p:nvPr/>
        </p:nvSpPr>
        <p:spPr>
          <a:xfrm>
            <a:off x="4728713"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16" name="Rectangle 15"/>
          <p:cNvSpPr/>
          <p:nvPr/>
        </p:nvSpPr>
        <p:spPr>
          <a:xfrm>
            <a:off x="6024113" y="327660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29" name="TextBox 28"/>
          <p:cNvSpPr txBox="1"/>
          <p:nvPr/>
        </p:nvSpPr>
        <p:spPr>
          <a:xfrm>
            <a:off x="533400" y="4015740"/>
            <a:ext cx="457200" cy="369332"/>
          </a:xfrm>
          <a:prstGeom prst="rect">
            <a:avLst/>
          </a:prstGeom>
          <a:noFill/>
        </p:spPr>
        <p:txBody>
          <a:bodyPr wrap="square" rtlCol="0">
            <a:spAutoFit/>
          </a:bodyPr>
          <a:lstStyle/>
          <a:p>
            <a:r>
              <a:rPr lang="en-US" dirty="0" smtClean="0"/>
              <a:t>4</a:t>
            </a:r>
            <a:endParaRPr lang="en-US" dirty="0"/>
          </a:p>
        </p:txBody>
      </p:sp>
      <p:graphicFrame>
        <p:nvGraphicFramePr>
          <p:cNvPr id="30" name="Table 29"/>
          <p:cNvGraphicFramePr>
            <a:graphicFrameLocks noGrp="1"/>
          </p:cNvGraphicFramePr>
          <p:nvPr>
            <p:extLst>
              <p:ext uri="{D42A27DB-BD31-4B8C-83A1-F6EECF244321}">
                <p14:modId xmlns:p14="http://schemas.microsoft.com/office/powerpoint/2010/main" val="2060052547"/>
              </p:ext>
            </p:extLst>
          </p:nvPr>
        </p:nvGraphicFramePr>
        <p:xfrm>
          <a:off x="1004976" y="4015740"/>
          <a:ext cx="6919824" cy="2377440"/>
        </p:xfrm>
        <a:graphic>
          <a:graphicData uri="http://schemas.openxmlformats.org/drawingml/2006/table">
            <a:tbl>
              <a:tblPr firstRow="1" bandRow="1">
                <a:tableStyleId>{5940675A-B579-460E-94D1-54222C63F5DA}</a:tableStyleId>
              </a:tblPr>
              <a:tblGrid>
                <a:gridCol w="2306608"/>
                <a:gridCol w="2306608"/>
                <a:gridCol w="2306608"/>
              </a:tblGrid>
              <a:tr h="297180">
                <a:tc gridSpan="3">
                  <a:txBody>
                    <a:bodyPr/>
                    <a:lstStyle/>
                    <a:p>
                      <a:r>
                        <a:rPr lang="en-US" sz="1200" dirty="0" smtClean="0">
                          <a:latin typeface="Agency FB" panose="020B0503020202020204" pitchFamily="34" charset="0"/>
                        </a:rPr>
                        <a:t>This source is a:              book</a:t>
                      </a:r>
                      <a:r>
                        <a:rPr lang="en-US" sz="1200" baseline="0" dirty="0" smtClean="0">
                          <a:latin typeface="Agency FB" panose="020B0503020202020204" pitchFamily="34" charset="0"/>
                        </a:rPr>
                        <a:t>                         magazine                    newspaper                  website                     other: </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gridSpan="3">
                  <a:txBody>
                    <a:bodyPr/>
                    <a:lstStyle/>
                    <a:p>
                      <a:r>
                        <a:rPr lang="en-US" sz="1200" dirty="0" smtClean="0">
                          <a:latin typeface="Agency FB" panose="020B0503020202020204" pitchFamily="34" charset="0"/>
                        </a:rPr>
                        <a:t>Author’s Last Name                                                                      First Name                                                                       Middle Initial</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a:txBody>
                    <a:bodyPr/>
                    <a:lstStyle/>
                    <a:p>
                      <a:r>
                        <a:rPr lang="en-US" sz="1200" dirty="0" smtClean="0">
                          <a:latin typeface="Agency FB" panose="020B0503020202020204" pitchFamily="34" charset="0"/>
                        </a:rPr>
                        <a:t>Date Published</a:t>
                      </a:r>
                      <a:endParaRPr lang="en-US" sz="1200" dirty="0">
                        <a:latin typeface="Agency FB" panose="020B0503020202020204" pitchFamily="34" charset="0"/>
                      </a:endParaRPr>
                    </a:p>
                  </a:txBody>
                  <a:tcPr>
                    <a:solidFill>
                      <a:schemeClr val="bg1"/>
                    </a:solidFill>
                  </a:tcPr>
                </a:tc>
                <a:tc gridSpan="2">
                  <a:txBody>
                    <a:bodyPr/>
                    <a:lstStyle/>
                    <a:p>
                      <a:r>
                        <a:rPr lang="en-US" sz="1200" dirty="0" smtClean="0">
                          <a:latin typeface="Agency FB" panose="020B0503020202020204" pitchFamily="34" charset="0"/>
                        </a:rPr>
                        <a:t>Title of </a:t>
                      </a:r>
                      <a:r>
                        <a:rPr lang="en-US" sz="1200" dirty="0" smtClean="0">
                          <a:latin typeface="Agency FB" panose="020B0503020202020204" pitchFamily="34" charset="0"/>
                        </a:rPr>
                        <a:t>Publication/Website</a:t>
                      </a:r>
                      <a:endParaRPr lang="en-US" sz="1200" dirty="0">
                        <a:latin typeface="+mn-lt"/>
                      </a:endParaRPr>
                    </a:p>
                  </a:txBody>
                  <a:tcPr>
                    <a:solidFill>
                      <a:schemeClr val="bg1"/>
                    </a:solidFill>
                  </a:tcPr>
                </a:tc>
                <a:tc hMerge="1">
                  <a:txBody>
                    <a:bodyPr/>
                    <a:lstStyle/>
                    <a:p>
                      <a:endParaRPr lang="en-US" sz="1400" dirty="0"/>
                    </a:p>
                  </a:txBody>
                  <a:tcPr/>
                </a:tc>
              </a:tr>
              <a:tr h="297180">
                <a:tc gridSpan="3">
                  <a:txBody>
                    <a:bodyPr/>
                    <a:lstStyle/>
                    <a:p>
                      <a:r>
                        <a:rPr lang="en-US" sz="1200" dirty="0" smtClean="0">
                          <a:latin typeface="Agency FB" panose="020B0503020202020204" pitchFamily="34" charset="0"/>
                        </a:rPr>
                        <a:t>Title of</a:t>
                      </a:r>
                      <a:r>
                        <a:rPr lang="en-US" sz="1200" baseline="0" dirty="0" smtClean="0">
                          <a:latin typeface="Agency FB" panose="020B0503020202020204" pitchFamily="34" charset="0"/>
                        </a:rPr>
                        <a:t> </a:t>
                      </a:r>
                      <a:r>
                        <a:rPr lang="en-US" sz="1200" baseline="0" dirty="0" smtClean="0">
                          <a:latin typeface="Agency FB" panose="020B0503020202020204" pitchFamily="34" charset="0"/>
                        </a:rPr>
                        <a:t>Article</a:t>
                      </a:r>
                      <a:endParaRPr lang="en-US" sz="1200" dirty="0">
                        <a:latin typeface="+mn-lt"/>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a:txBody>
                    <a:bodyPr/>
                    <a:lstStyle/>
                    <a:p>
                      <a:r>
                        <a:rPr lang="en-US" sz="1200" dirty="0" smtClean="0">
                          <a:latin typeface="Agency FB" panose="020B0503020202020204" pitchFamily="34" charset="0"/>
                        </a:rPr>
                        <a:t>Place Published</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Publisher</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Editor</a:t>
                      </a:r>
                      <a:endParaRPr lang="en-US" sz="1200" dirty="0">
                        <a:latin typeface="Agency FB" panose="020B0503020202020204" pitchFamily="34" charset="0"/>
                      </a:endParaRPr>
                    </a:p>
                  </a:txBody>
                  <a:tcPr>
                    <a:solidFill>
                      <a:schemeClr val="bg1"/>
                    </a:solidFill>
                  </a:tcPr>
                </a:tc>
              </a:tr>
              <a:tr h="297180">
                <a:tc>
                  <a:txBody>
                    <a:bodyPr/>
                    <a:lstStyle/>
                    <a:p>
                      <a:r>
                        <a:rPr lang="en-US" sz="1200" dirty="0" smtClean="0">
                          <a:latin typeface="Agency FB" panose="020B0503020202020204" pitchFamily="34" charset="0"/>
                        </a:rPr>
                        <a:t>Edition</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Volume Number</a:t>
                      </a:r>
                      <a:endParaRPr lang="en-US" sz="1200" dirty="0">
                        <a:latin typeface="Agency FB" panose="020B0503020202020204" pitchFamily="34" charset="0"/>
                      </a:endParaRPr>
                    </a:p>
                  </a:txBody>
                  <a:tcPr>
                    <a:solidFill>
                      <a:schemeClr val="bg1"/>
                    </a:solidFill>
                  </a:tcPr>
                </a:tc>
                <a:tc>
                  <a:txBody>
                    <a:bodyPr/>
                    <a:lstStyle/>
                    <a:p>
                      <a:r>
                        <a:rPr lang="en-US" sz="1200" dirty="0" smtClean="0">
                          <a:latin typeface="Agency FB" panose="020B0503020202020204" pitchFamily="34" charset="0"/>
                        </a:rPr>
                        <a:t>Page Number(s)</a:t>
                      </a:r>
                      <a:endParaRPr lang="en-US" sz="1200" dirty="0">
                        <a:latin typeface="Agency FB" panose="020B0503020202020204" pitchFamily="34" charset="0"/>
                      </a:endParaRPr>
                    </a:p>
                  </a:txBody>
                  <a:tcPr>
                    <a:solidFill>
                      <a:schemeClr val="bg1"/>
                    </a:solidFill>
                  </a:tcPr>
                </a:tc>
              </a:tr>
              <a:tr h="297180">
                <a:tc gridSpan="3">
                  <a:txBody>
                    <a:bodyPr/>
                    <a:lstStyle/>
                    <a:p>
                      <a:r>
                        <a:rPr lang="en-US" sz="1200" dirty="0" smtClean="0">
                          <a:latin typeface="Agency FB" panose="020B0503020202020204" pitchFamily="34" charset="0"/>
                        </a:rPr>
                        <a:t>Website is a                    company             organization           government           newspaper/magazine        other</a:t>
                      </a:r>
                      <a:endParaRPr lang="en-US" sz="1200" dirty="0">
                        <a:latin typeface="Agency FB" panose="020B0503020202020204" pitchFamily="34" charset="0"/>
                      </a:endParaRPr>
                    </a:p>
                  </a:txBody>
                  <a:tcPr>
                    <a:solidFill>
                      <a:schemeClr val="bg1"/>
                    </a:solidFill>
                  </a:tcPr>
                </a:tc>
                <a:tc hMerge="1">
                  <a:txBody>
                    <a:bodyPr/>
                    <a:lstStyle/>
                    <a:p>
                      <a:endParaRPr lang="en-US" sz="1400" dirty="0"/>
                    </a:p>
                  </a:txBody>
                  <a:tcPr/>
                </a:tc>
                <a:tc hMerge="1">
                  <a:txBody>
                    <a:bodyPr/>
                    <a:lstStyle/>
                    <a:p>
                      <a:endParaRPr lang="en-US" sz="1400" dirty="0"/>
                    </a:p>
                  </a:txBody>
                  <a:tcPr/>
                </a:tc>
              </a:tr>
              <a:tr h="297180">
                <a:tc gridSpan="2">
                  <a:txBody>
                    <a:bodyPr/>
                    <a:lstStyle/>
                    <a:p>
                      <a:r>
                        <a:rPr lang="en-US" sz="1200" dirty="0" smtClean="0">
                          <a:latin typeface="Agency FB" panose="020B0503020202020204" pitchFamily="34" charset="0"/>
                        </a:rPr>
                        <a:t>URL  http</a:t>
                      </a:r>
                      <a:r>
                        <a:rPr lang="en-US" sz="1200" dirty="0" smtClean="0">
                          <a:latin typeface="Agency FB" panose="020B0503020202020204" pitchFamily="34" charset="0"/>
                        </a:rPr>
                        <a:t>://</a:t>
                      </a:r>
                      <a:endParaRPr lang="en-US" sz="1200" dirty="0">
                        <a:latin typeface="+mn-lt"/>
                      </a:endParaRPr>
                    </a:p>
                  </a:txBody>
                  <a:tcPr>
                    <a:solidFill>
                      <a:schemeClr val="bg1"/>
                    </a:solidFill>
                  </a:tcPr>
                </a:tc>
                <a:tc hMerge="1">
                  <a:txBody>
                    <a:bodyPr/>
                    <a:lstStyle/>
                    <a:p>
                      <a:endParaRPr lang="en-US" sz="1400" dirty="0"/>
                    </a:p>
                  </a:txBody>
                  <a:tcPr/>
                </a:tc>
                <a:tc>
                  <a:txBody>
                    <a:bodyPr/>
                    <a:lstStyle/>
                    <a:p>
                      <a:r>
                        <a:rPr lang="en-US" sz="1200" dirty="0" smtClean="0">
                          <a:latin typeface="Agency FB" panose="020B0503020202020204" pitchFamily="34" charset="0"/>
                        </a:rPr>
                        <a:t>Last date</a:t>
                      </a:r>
                      <a:r>
                        <a:rPr lang="en-US" sz="1200" baseline="0" dirty="0" smtClean="0">
                          <a:latin typeface="Agency FB" panose="020B0503020202020204" pitchFamily="34" charset="0"/>
                        </a:rPr>
                        <a:t> of </a:t>
                      </a:r>
                      <a:r>
                        <a:rPr lang="en-US" sz="1200" baseline="0" dirty="0" smtClean="0">
                          <a:latin typeface="Agency FB" panose="020B0503020202020204" pitchFamily="34" charset="0"/>
                        </a:rPr>
                        <a:t>Access</a:t>
                      </a:r>
                      <a:endParaRPr lang="en-US" sz="1200" dirty="0">
                        <a:latin typeface="+mn-lt"/>
                      </a:endParaRPr>
                    </a:p>
                  </a:txBody>
                  <a:tcPr>
                    <a:solidFill>
                      <a:schemeClr val="bg1"/>
                    </a:solidFill>
                  </a:tcPr>
                </a:tc>
              </a:tr>
            </a:tbl>
          </a:graphicData>
        </a:graphic>
      </p:graphicFrame>
      <p:sp>
        <p:nvSpPr>
          <p:cNvPr id="31" name="Rectangle 30"/>
          <p:cNvSpPr/>
          <p:nvPr/>
        </p:nvSpPr>
        <p:spPr>
          <a:xfrm>
            <a:off x="20617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2" name="Rectangle 31"/>
          <p:cNvSpPr/>
          <p:nvPr/>
        </p:nvSpPr>
        <p:spPr>
          <a:xfrm>
            <a:off x="30523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3" name="Rectangle 32"/>
          <p:cNvSpPr/>
          <p:nvPr/>
        </p:nvSpPr>
        <p:spPr>
          <a:xfrm>
            <a:off x="41191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4" name="Rectangle 33"/>
          <p:cNvSpPr/>
          <p:nvPr/>
        </p:nvSpPr>
        <p:spPr>
          <a:xfrm>
            <a:off x="51859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5" name="Rectangle 34"/>
          <p:cNvSpPr/>
          <p:nvPr/>
        </p:nvSpPr>
        <p:spPr>
          <a:xfrm>
            <a:off x="6176513" y="40919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36" name="Rectangle 35"/>
          <p:cNvSpPr/>
          <p:nvPr/>
        </p:nvSpPr>
        <p:spPr>
          <a:xfrm>
            <a:off x="2057400"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7" name="Rectangle 36"/>
          <p:cNvSpPr/>
          <p:nvPr/>
        </p:nvSpPr>
        <p:spPr>
          <a:xfrm>
            <a:off x="2899913"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8" name="Rectangle 37"/>
          <p:cNvSpPr/>
          <p:nvPr/>
        </p:nvSpPr>
        <p:spPr>
          <a:xfrm>
            <a:off x="3814313"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p:txBody>
      </p:sp>
      <p:sp>
        <p:nvSpPr>
          <p:cNvPr id="39" name="Rectangle 38"/>
          <p:cNvSpPr/>
          <p:nvPr/>
        </p:nvSpPr>
        <p:spPr>
          <a:xfrm>
            <a:off x="4728713"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
        <p:nvSpPr>
          <p:cNvPr id="40" name="Rectangle 39"/>
          <p:cNvSpPr/>
          <p:nvPr/>
        </p:nvSpPr>
        <p:spPr>
          <a:xfrm>
            <a:off x="6024113" y="5844540"/>
            <a:ext cx="1524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endParaRPr>
          </a:p>
        </p:txBody>
      </p:sp>
    </p:spTree>
    <p:extLst>
      <p:ext uri="{BB962C8B-B14F-4D97-AF65-F5344CB8AC3E}">
        <p14:creationId xmlns:p14="http://schemas.microsoft.com/office/powerpoint/2010/main" val="275662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pPr algn="ctr"/>
            <a:endParaRPr lang="en-US" dirty="0">
              <a:latin typeface="Century Gothic" panose="020B0502020202020204" pitchFamily="34" charset="0"/>
            </a:endParaRPr>
          </a:p>
        </p:txBody>
      </p:sp>
      <p:sp>
        <p:nvSpPr>
          <p:cNvPr id="5" name="TextBox 4"/>
          <p:cNvSpPr txBox="1"/>
          <p:nvPr/>
        </p:nvSpPr>
        <p:spPr>
          <a:xfrm>
            <a:off x="0" y="6488668"/>
            <a:ext cx="9144000" cy="369332"/>
          </a:xfrm>
          <a:prstGeom prst="rect">
            <a:avLst/>
          </a:prstGeom>
          <a:noFill/>
        </p:spPr>
        <p:txBody>
          <a:bodyPr wrap="square" rtlCol="0">
            <a:spAutoFit/>
          </a:bodyPr>
          <a:lstStyle/>
          <a:p>
            <a:pPr algn="ctr"/>
            <a:r>
              <a:rPr lang="en-US" b="1" dirty="0" smtClean="0"/>
              <a:t>Project Title / Student name / Teachers name / Grade</a:t>
            </a:r>
            <a:endParaRPr lang="en-US" b="1" dirty="0"/>
          </a:p>
        </p:txBody>
      </p:sp>
      <p:graphicFrame>
        <p:nvGraphicFramePr>
          <p:cNvPr id="28" name="Table 27"/>
          <p:cNvGraphicFramePr>
            <a:graphicFrameLocks noGrp="1"/>
          </p:cNvGraphicFramePr>
          <p:nvPr>
            <p:extLst>
              <p:ext uri="{D42A27DB-BD31-4B8C-83A1-F6EECF244321}">
                <p14:modId xmlns:p14="http://schemas.microsoft.com/office/powerpoint/2010/main" val="3652414431"/>
              </p:ext>
            </p:extLst>
          </p:nvPr>
        </p:nvGraphicFramePr>
        <p:xfrm>
          <a:off x="609600" y="1854200"/>
          <a:ext cx="8077200" cy="3784600"/>
        </p:xfrm>
        <a:graphic>
          <a:graphicData uri="http://schemas.openxmlformats.org/drawingml/2006/table">
            <a:tbl>
              <a:tblPr firstRow="1" bandRow="1">
                <a:tableStyleId>{5940675A-B579-460E-94D1-54222C63F5DA}</a:tableStyleId>
              </a:tblPr>
              <a:tblGrid>
                <a:gridCol w="2692400"/>
                <a:gridCol w="2692400"/>
                <a:gridCol w="2692400"/>
              </a:tblGrid>
              <a:tr h="1286370">
                <a:tc>
                  <a:txBody>
                    <a:bodyPr/>
                    <a:lstStyle/>
                    <a:p>
                      <a:pPr algn="ctr"/>
                      <a:r>
                        <a:rPr lang="en-US" sz="2400" b="1" dirty="0" smtClean="0"/>
                        <a:t>Independent</a:t>
                      </a:r>
                    </a:p>
                    <a:p>
                      <a:pPr algn="ctr"/>
                      <a:r>
                        <a:rPr lang="en-US" sz="1400" dirty="0" smtClean="0"/>
                        <a:t>What you change</a:t>
                      </a:r>
                    </a:p>
                    <a:p>
                      <a:pPr algn="ctr"/>
                      <a:r>
                        <a:rPr lang="en-US" sz="1400" dirty="0" smtClean="0"/>
                        <a:t>This is the </a:t>
                      </a:r>
                      <a:r>
                        <a:rPr lang="en-US" sz="1400" dirty="0" smtClean="0">
                          <a:solidFill>
                            <a:srgbClr val="FF0000"/>
                          </a:solidFill>
                        </a:rPr>
                        <a:t>CAUSE</a:t>
                      </a:r>
                      <a:endParaRPr lang="en-US" sz="1400" dirty="0">
                        <a:solidFill>
                          <a:srgbClr val="FF0000"/>
                        </a:solidFill>
                      </a:endParaRPr>
                    </a:p>
                  </a:txBody>
                  <a:tcPr anchor="ctr">
                    <a:solidFill>
                      <a:schemeClr val="bg1"/>
                    </a:solidFill>
                  </a:tcPr>
                </a:tc>
                <a:tc>
                  <a:txBody>
                    <a:bodyPr/>
                    <a:lstStyle/>
                    <a:p>
                      <a:pPr algn="ctr"/>
                      <a:r>
                        <a:rPr lang="en-US" sz="2400" b="1" dirty="0" smtClean="0"/>
                        <a:t>Dependent</a:t>
                      </a:r>
                    </a:p>
                    <a:p>
                      <a:pPr algn="ctr"/>
                      <a:r>
                        <a:rPr lang="en-US" sz="1400" dirty="0" smtClean="0"/>
                        <a:t>What you observe happening</a:t>
                      </a:r>
                    </a:p>
                    <a:p>
                      <a:pPr algn="ctr"/>
                      <a:r>
                        <a:rPr lang="en-US" sz="1400" dirty="0" smtClean="0"/>
                        <a:t>The</a:t>
                      </a:r>
                      <a:r>
                        <a:rPr lang="en-US" sz="1400" baseline="0" dirty="0" smtClean="0"/>
                        <a:t> results (data)</a:t>
                      </a:r>
                      <a:endParaRPr lang="en-US" sz="1400" dirty="0" smtClean="0"/>
                    </a:p>
                    <a:p>
                      <a:pPr algn="ctr"/>
                      <a:r>
                        <a:rPr lang="en-US" sz="1400" dirty="0" smtClean="0"/>
                        <a:t>This is the </a:t>
                      </a:r>
                      <a:r>
                        <a:rPr lang="en-US" sz="1400" dirty="0" smtClean="0">
                          <a:solidFill>
                            <a:srgbClr val="0070C0"/>
                          </a:solidFill>
                        </a:rPr>
                        <a:t>EFFECT</a:t>
                      </a:r>
                      <a:endParaRPr lang="en-US" sz="2400" dirty="0">
                        <a:solidFill>
                          <a:srgbClr val="0070C0"/>
                        </a:solidFill>
                      </a:endParaRPr>
                    </a:p>
                  </a:txBody>
                  <a:tcPr anchor="ctr">
                    <a:solidFill>
                      <a:schemeClr val="bg1"/>
                    </a:solidFill>
                  </a:tcPr>
                </a:tc>
                <a:tc>
                  <a:txBody>
                    <a:bodyPr/>
                    <a:lstStyle/>
                    <a:p>
                      <a:pPr algn="ctr"/>
                      <a:r>
                        <a:rPr lang="en-US" sz="2400" b="1" dirty="0" smtClean="0"/>
                        <a:t>Controlled</a:t>
                      </a:r>
                    </a:p>
                    <a:p>
                      <a:pPr algn="ctr"/>
                      <a:r>
                        <a:rPr lang="en-US" sz="1400" dirty="0" smtClean="0"/>
                        <a:t>What you keep the </a:t>
                      </a:r>
                      <a:r>
                        <a:rPr lang="en-US" sz="1400" dirty="0" smtClean="0">
                          <a:solidFill>
                            <a:srgbClr val="00B050"/>
                          </a:solidFill>
                        </a:rPr>
                        <a:t>SAME</a:t>
                      </a:r>
                    </a:p>
                    <a:p>
                      <a:pPr algn="ctr"/>
                      <a:r>
                        <a:rPr lang="en-US" sz="1400" dirty="0" smtClean="0"/>
                        <a:t>This is everything else</a:t>
                      </a:r>
                      <a:endParaRPr lang="en-US" sz="1400" dirty="0"/>
                    </a:p>
                  </a:txBody>
                  <a:tcPr anchor="ctr">
                    <a:solidFill>
                      <a:schemeClr val="bg1"/>
                    </a:solidFill>
                  </a:tcPr>
                </a:tc>
              </a:tr>
              <a:tr h="2498230">
                <a:tc>
                  <a:txBody>
                    <a:bodyPr/>
                    <a:lstStyle/>
                    <a:p>
                      <a:pPr marL="285750" indent="-285750" algn="l">
                        <a:buFont typeface="Arial" panose="020B0604020202020204" pitchFamily="34" charset="0"/>
                        <a:buChar char="•"/>
                      </a:pPr>
                      <a:r>
                        <a:rPr lang="en-US" dirty="0" smtClean="0"/>
                        <a:t> </a:t>
                      </a:r>
                      <a:r>
                        <a:rPr lang="en-US" dirty="0" smtClean="0"/>
                        <a:t>type independent variable here:</a:t>
                      </a:r>
                      <a:endParaRPr lang="en-US" dirty="0" smtClean="0"/>
                    </a:p>
                    <a:p>
                      <a:pPr marL="569913" indent="-285750" algn="l">
                        <a:buFont typeface="Wingdings" panose="05000000000000000000" pitchFamily="2" charset="2"/>
                        <a:buChar char="ü"/>
                      </a:pPr>
                      <a:r>
                        <a:rPr lang="en-US" dirty="0" smtClean="0"/>
                        <a:t>add detail here</a:t>
                      </a:r>
                      <a:endParaRPr lang="en-US" dirty="0" smtClean="0"/>
                    </a:p>
                    <a:p>
                      <a:pPr marL="569913" indent="-285750" algn="l">
                        <a:buFont typeface="Wingdings" panose="05000000000000000000" pitchFamily="2" charset="2"/>
                        <a:buChar char="ü"/>
                      </a:pPr>
                      <a:r>
                        <a:rPr lang="en-US" dirty="0" smtClean="0"/>
                        <a:t>add detail here</a:t>
                      </a:r>
                    </a:p>
                    <a:p>
                      <a:pPr marL="569913" indent="-285750" algn="l">
                        <a:buFont typeface="Wingdings" panose="05000000000000000000" pitchFamily="2" charset="2"/>
                        <a:buChar char="ü"/>
                      </a:pPr>
                      <a:r>
                        <a:rPr lang="en-US" dirty="0" smtClean="0"/>
                        <a:t>add detail here</a:t>
                      </a:r>
                    </a:p>
                    <a:p>
                      <a:pPr marL="569913" indent="-285750" algn="l">
                        <a:buFont typeface="Wingdings" panose="05000000000000000000" pitchFamily="2" charset="2"/>
                        <a:buChar char="ü"/>
                      </a:pPr>
                      <a:r>
                        <a:rPr lang="en-US" dirty="0" smtClean="0"/>
                        <a:t>add detail here</a:t>
                      </a:r>
                    </a:p>
                    <a:p>
                      <a:pPr marL="284163" indent="0" algn="l">
                        <a:buFont typeface="Wingdings" panose="05000000000000000000" pitchFamily="2" charset="2"/>
                        <a:buNone/>
                      </a:pPr>
                      <a:endParaRPr lang="en-US" dirty="0"/>
                    </a:p>
                  </a:txBody>
                  <a:tcPr marL="137160" marR="137160" marT="137160" marB="137160">
                    <a:solidFill>
                      <a:schemeClr val="bg1"/>
                    </a:solidFill>
                  </a:tcPr>
                </a:tc>
                <a:tc>
                  <a:txBody>
                    <a:bodyPr/>
                    <a:lstStyle/>
                    <a:p>
                      <a:pPr marL="285750" indent="-285750" algn="l">
                        <a:buFont typeface="Arial" panose="020B0604020202020204" pitchFamily="34" charset="0"/>
                        <a:buChar char="•"/>
                      </a:pPr>
                      <a:r>
                        <a:rPr lang="en-US" dirty="0" smtClean="0"/>
                        <a:t>type dependent variable here</a:t>
                      </a:r>
                      <a:endParaRPr lang="en-US" dirty="0"/>
                    </a:p>
                  </a:txBody>
                  <a:tcPr marL="137160" marR="137160" marT="137160" marB="137160">
                    <a:solidFill>
                      <a:schemeClr val="bg1"/>
                    </a:solidFill>
                  </a:tcPr>
                </a:tc>
                <a:tc>
                  <a:txBody>
                    <a:bodyPr/>
                    <a:lstStyle/>
                    <a:p>
                      <a:pPr marL="285750" indent="-285750" algn="l">
                        <a:buFont typeface="Arial" panose="020B0604020202020204" pitchFamily="34" charset="0"/>
                        <a:buChar char="•"/>
                      </a:pPr>
                      <a:r>
                        <a:rPr lang="en-US" dirty="0" smtClean="0"/>
                        <a:t>type control variable here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type control variable here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type control variable here</a:t>
                      </a:r>
                    </a:p>
                    <a:p>
                      <a:pPr marL="285750" indent="-285750" algn="l">
                        <a:buFont typeface="Arial" panose="020B0604020202020204" pitchFamily="34" charset="0"/>
                        <a:buChar char="•"/>
                      </a:pPr>
                      <a:endParaRPr lang="en-US" dirty="0"/>
                    </a:p>
                  </a:txBody>
                  <a:tcPr marL="137160" marR="137160" marT="137160" marB="137160">
                    <a:solidFill>
                      <a:schemeClr val="bg1"/>
                    </a:solidFill>
                  </a:tcPr>
                </a:tc>
              </a:tr>
            </a:tbl>
          </a:graphicData>
        </a:graphic>
      </p:graphicFrame>
    </p:spTree>
    <p:extLst>
      <p:ext uri="{BB962C8B-B14F-4D97-AF65-F5344CB8AC3E}">
        <p14:creationId xmlns:p14="http://schemas.microsoft.com/office/powerpoint/2010/main" val="23241983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5581</TotalTime>
  <Words>2263</Words>
  <Application>Microsoft Office PowerPoint</Application>
  <PresentationFormat>On-screen Show (4:3)</PresentationFormat>
  <Paragraphs>222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Rene</dc:creator>
  <cp:lastModifiedBy>Rene</cp:lastModifiedBy>
  <cp:revision>153</cp:revision>
  <dcterms:created xsi:type="dcterms:W3CDTF">2014-11-15T23:04:28Z</dcterms:created>
  <dcterms:modified xsi:type="dcterms:W3CDTF">2016-02-28T23:13:46Z</dcterms:modified>
</cp:coreProperties>
</file>